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99" r:id="rId3"/>
    <p:sldId id="314" r:id="rId4"/>
    <p:sldId id="310" r:id="rId5"/>
    <p:sldId id="305" r:id="rId6"/>
    <p:sldId id="306" r:id="rId7"/>
    <p:sldId id="307" r:id="rId8"/>
    <p:sldId id="308" r:id="rId9"/>
    <p:sldId id="295" r:id="rId10"/>
    <p:sldId id="309" r:id="rId11"/>
    <p:sldId id="311" r:id="rId12"/>
    <p:sldId id="272" r:id="rId13"/>
    <p:sldId id="290" r:id="rId14"/>
    <p:sldId id="291" r:id="rId15"/>
    <p:sldId id="292" r:id="rId16"/>
    <p:sldId id="293" r:id="rId17"/>
    <p:sldId id="300" r:id="rId18"/>
    <p:sldId id="294" r:id="rId19"/>
    <p:sldId id="301" r:id="rId20"/>
    <p:sldId id="260" r:id="rId21"/>
    <p:sldId id="263" r:id="rId22"/>
    <p:sldId id="257" r:id="rId23"/>
    <p:sldId id="259" r:id="rId24"/>
    <p:sldId id="275" r:id="rId25"/>
    <p:sldId id="264" r:id="rId26"/>
    <p:sldId id="265" r:id="rId27"/>
    <p:sldId id="268" r:id="rId28"/>
    <p:sldId id="266" r:id="rId29"/>
    <p:sldId id="269" r:id="rId30"/>
    <p:sldId id="276" r:id="rId31"/>
    <p:sldId id="277" r:id="rId32"/>
    <p:sldId id="278" r:id="rId33"/>
    <p:sldId id="279" r:id="rId34"/>
    <p:sldId id="284" r:id="rId35"/>
    <p:sldId id="282" r:id="rId36"/>
    <p:sldId id="313" r:id="rId37"/>
    <p:sldId id="280" r:id="rId38"/>
    <p:sldId id="281" r:id="rId39"/>
    <p:sldId id="312" r:id="rId40"/>
    <p:sldId id="304" r:id="rId41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CC00"/>
    <a:srgbClr val="00CC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89" autoAdjust="0"/>
    <p:restoredTop sz="94660"/>
  </p:normalViewPr>
  <p:slideViewPr>
    <p:cSldViewPr snapToGrid="0">
      <p:cViewPr varScale="1">
        <p:scale>
          <a:sx n="69" d="100"/>
          <a:sy n="69" d="100"/>
        </p:scale>
        <p:origin x="16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pt-BR" altLang="pt-BR" sz="2400" smtClean="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6794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pt-BR" altLang="pt-BR" noProof="0" smtClean="0"/>
              <a:t>Clique para editar o estilo do título mestre</a:t>
            </a:r>
          </a:p>
        </p:txBody>
      </p:sp>
      <p:sp>
        <p:nvSpPr>
          <p:cNvPr id="16794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pt-BR" altLang="pt-BR" noProof="0" smtClean="0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1BB86-D1E8-44C4-B05D-AF8A9AFD75A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63039985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2667B-50B4-4B88-B4D6-0DE2909B5E8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94301887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2CA6B-29E9-4E52-8DB6-6F91E116CB3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5307527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7F33B-C8A2-4CF4-925A-942E9973425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45112401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6781D-FBE3-4A7E-A9D3-EFCAF9489FD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02187858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3023A-480C-48F9-959B-875D9368016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48446813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82459-4D46-4F32-A074-10062AFE80B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38182010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6FFC6-EC98-48F6-B352-572B5103F59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7684516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0D953-5C57-4F4B-8968-CC17C4BC9B3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46332825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B5DC0-CF73-410A-8A4D-C008B4BD1AC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05532677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EA9A1-87BD-4F57-B5DF-4B561E302E6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44865799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119D0-42B5-42A9-A4AC-883FCB478C5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53611326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6B21E-126A-4355-AD67-2023E847E29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45018705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pt-BR" altLang="pt-BR" sz="2400" smtClean="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6692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6692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6692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5C98C524-0C72-4D36-A3FB-2D827515BAA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0iGFwqif5c" TargetMode="External"/><Relationship Id="rId2" Type="http://schemas.openxmlformats.org/officeDocument/2006/relationships/hyperlink" Target="https://www.youtube.com/watch?v=Z7__rH62yoQ" TargetMode="Externa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01738" y="762000"/>
            <a:ext cx="7475537" cy="2338388"/>
          </a:xfrm>
        </p:spPr>
        <p:txBody>
          <a:bodyPr/>
          <a:lstStyle/>
          <a:p>
            <a:pPr eaLnBrk="1" hangingPunct="1"/>
            <a:r>
              <a:rPr lang="pt-BR" altLang="pt-BR" b="1" smtClean="0">
                <a:solidFill>
                  <a:srgbClr val="008000"/>
                </a:solidFill>
                <a:latin typeface="Comic Sans MS" panose="030F0702030302020204" pitchFamily="66" charset="0"/>
              </a:rPr>
              <a:t>Pesquisa Metodológica: um caminho a construir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69963" y="3602038"/>
            <a:ext cx="4892675" cy="2466975"/>
          </a:xfrm>
        </p:spPr>
        <p:txBody>
          <a:bodyPr/>
          <a:lstStyle/>
          <a:p>
            <a:pPr eaLnBrk="1" hangingPunct="1"/>
            <a:r>
              <a:rPr lang="pt-BR" altLang="pt-BR" dirty="0" err="1" smtClean="0">
                <a:solidFill>
                  <a:schemeClr val="hlink"/>
                </a:solidFill>
              </a:rPr>
              <a:t>Profª</a:t>
            </a:r>
            <a:r>
              <a:rPr lang="pt-BR" altLang="pt-BR" dirty="0" smtClean="0">
                <a:solidFill>
                  <a:schemeClr val="hlink"/>
                </a:solidFill>
              </a:rPr>
              <a:t>. Deise France Ferreira</a:t>
            </a:r>
          </a:p>
          <a:p>
            <a:pPr eaLnBrk="1" hangingPunct="1"/>
            <a:r>
              <a:rPr lang="pt-BR" altLang="pt-BR" dirty="0" smtClean="0">
                <a:solidFill>
                  <a:schemeClr val="hlink"/>
                </a:solidFill>
              </a:rPr>
              <a:t>Pedagoga e Mestre em Educação - UFPE</a:t>
            </a:r>
          </a:p>
        </p:txBody>
      </p:sp>
      <p:pic>
        <p:nvPicPr>
          <p:cNvPr id="15364" name="Picture 6" descr="puzz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525" y="3797300"/>
            <a:ext cx="292735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249238" y="0"/>
            <a:ext cx="8756650" cy="685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4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b="1"/>
              <a:t>Pesquisa Experimental:</a:t>
            </a:r>
            <a:r>
              <a:rPr lang="pt-BR" altLang="pt-BR" sz="2400"/>
              <a:t> O estudo experimental segue um planejamento rigoroso. As etapas de pesquisa iniciam pela formulação exata do problema e das hipóteses, que delimitam as variáveis precisas e controladas que atuam no fenômeno estudado (TRIVIÑOS, 1987).</a:t>
            </a:r>
            <a:endParaRPr lang="pt-BR" altLang="pt-BR" sz="2400" b="1"/>
          </a:p>
          <a:p>
            <a:pPr algn="just" eaLnBrk="1" hangingPunct="1">
              <a:lnSpc>
                <a:spcPct val="14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b="1"/>
              <a:t> Levantamento:</a:t>
            </a:r>
            <a:r>
              <a:rPr lang="pt-BR" altLang="pt-BR" sz="2400"/>
              <a:t> interrogação direta (censo).</a:t>
            </a:r>
          </a:p>
          <a:p>
            <a:pPr algn="just" eaLnBrk="1" hangingPunct="1">
              <a:lnSpc>
                <a:spcPct val="14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/>
              <a:t> </a:t>
            </a:r>
            <a:r>
              <a:rPr lang="pt-BR" altLang="pt-BR" sz="2400" b="1"/>
              <a:t>Estudo de caso:</a:t>
            </a:r>
            <a:r>
              <a:rPr lang="pt-BR" altLang="pt-BR" sz="2400"/>
              <a:t> procura o aprofundamento de uma realidade específica. É basicamente realizada por meio da observação direta das atividades do grupo estudado e de entrevistas com informantes para captar as explicações e interpretações do ocorrem naquela realidade</a:t>
            </a:r>
          </a:p>
          <a:p>
            <a:pPr algn="just" eaLnBrk="1" hangingPunct="1">
              <a:lnSpc>
                <a:spcPct val="14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endParaRPr lang="pt-BR" altLang="pt-BR" sz="24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249238" y="0"/>
            <a:ext cx="8756650" cy="633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4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300" b="1" dirty="0"/>
              <a:t>Pesquisa-ação:</a:t>
            </a:r>
            <a:r>
              <a:rPr lang="pt-BR" altLang="pt-BR" sz="2300" dirty="0"/>
              <a:t> A pesquisa-ação pressupõe uma participação planejada do pesquisador na situação </a:t>
            </a:r>
            <a:r>
              <a:rPr lang="pt-BR" altLang="pt-BR" sz="2300" u="sng" dirty="0"/>
              <a:t>problemática a ser investigada</a:t>
            </a:r>
            <a:r>
              <a:rPr lang="pt-BR" altLang="pt-BR" sz="2300" dirty="0"/>
              <a:t>. O processo de pesquisa recorre a uma metodologia sistemática, no sentido de </a:t>
            </a:r>
            <a:r>
              <a:rPr lang="pt-BR" altLang="pt-BR" sz="2300" u="sng" dirty="0"/>
              <a:t>transformar as realidades </a:t>
            </a:r>
            <a:r>
              <a:rPr lang="pt-BR" altLang="pt-BR" sz="2300" u="sng" dirty="0" smtClean="0"/>
              <a:t>observadas.  </a:t>
            </a:r>
            <a:endParaRPr lang="pt-BR" altLang="pt-BR" sz="2300" u="sng" dirty="0"/>
          </a:p>
          <a:p>
            <a:pPr algn="just" eaLnBrk="1" hangingPunct="1">
              <a:lnSpc>
                <a:spcPct val="14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300" b="1" dirty="0"/>
              <a:t>Pesquisa Participante:</a:t>
            </a:r>
            <a:r>
              <a:rPr lang="pt-BR" altLang="pt-BR" sz="2300" dirty="0"/>
              <a:t> interação entre pesquisadores e membros da situação investigadas. Sem intenção de modificar nem resolver nenhum problema especifico como a pesquisa-ação. </a:t>
            </a:r>
          </a:p>
          <a:p>
            <a:pPr algn="just" eaLnBrk="1" hangingPunct="1">
              <a:lnSpc>
                <a:spcPct val="14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300" dirty="0"/>
              <a:t> </a:t>
            </a:r>
            <a:r>
              <a:rPr lang="pt-BR" altLang="pt-BR" sz="2300" b="1" dirty="0"/>
              <a:t>Pesquisa de Campo: </a:t>
            </a:r>
            <a:r>
              <a:rPr lang="pt-BR" altLang="pt-BR" sz="2300" dirty="0"/>
              <a:t>A pesquisa de campo caracteriza-se pelas investigações em que, além da pesquisa bibliográfica e/ou documental, se realiza coleta de dados junto a pessoas, com o recurso de diferentes tipos de pesquisa (FONSECA, 2002).</a:t>
            </a:r>
            <a:endParaRPr lang="pt-BR" altLang="pt-BR" sz="23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977900" y="328613"/>
            <a:ext cx="7127875" cy="538162"/>
          </a:xfrm>
        </p:spPr>
        <p:txBody>
          <a:bodyPr/>
          <a:lstStyle/>
          <a:p>
            <a:pPr algn="ctr" eaLnBrk="1" hangingPunct="1"/>
            <a:r>
              <a:rPr lang="pt-BR" altLang="pt-BR" sz="2800" b="1" smtClean="0">
                <a:solidFill>
                  <a:srgbClr val="008000"/>
                </a:solidFill>
                <a:latin typeface="Comic Sans MS" panose="030F0702030302020204" pitchFamily="66" charset="0"/>
              </a:rPr>
              <a:t>O  MÉTODO CIENTÍFICO</a:t>
            </a:r>
          </a:p>
        </p:txBody>
      </p:sp>
      <p:grpSp>
        <p:nvGrpSpPr>
          <p:cNvPr id="26627" name="Group 38"/>
          <p:cNvGrpSpPr>
            <a:grpSpLocks/>
          </p:cNvGrpSpPr>
          <p:nvPr/>
        </p:nvGrpSpPr>
        <p:grpSpPr bwMode="auto">
          <a:xfrm>
            <a:off x="646113" y="1163638"/>
            <a:ext cx="8201025" cy="5513387"/>
            <a:chOff x="181" y="477"/>
            <a:chExt cx="5166" cy="3473"/>
          </a:xfrm>
        </p:grpSpPr>
        <p:pic>
          <p:nvPicPr>
            <p:cNvPr id="26628" name="Picture 39" descr="j019538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6" y="1015"/>
              <a:ext cx="1025" cy="1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629" name="Picture 40" descr="j01958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" y="793"/>
              <a:ext cx="1069" cy="1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630" name="Picture 41" descr="j0234687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9" y="908"/>
              <a:ext cx="1569" cy="10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631" name="AutoShape 42"/>
            <p:cNvSpPr>
              <a:spLocks noChangeArrowheads="1"/>
            </p:cNvSpPr>
            <p:nvPr/>
          </p:nvSpPr>
          <p:spPr bwMode="auto">
            <a:xfrm>
              <a:off x="1339" y="1349"/>
              <a:ext cx="453" cy="335"/>
            </a:xfrm>
            <a:prstGeom prst="rightArrow">
              <a:avLst>
                <a:gd name="adj1" fmla="val 50000"/>
                <a:gd name="adj2" fmla="val 3380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26632" name="AutoShape 43"/>
            <p:cNvSpPr>
              <a:spLocks noChangeArrowheads="1"/>
            </p:cNvSpPr>
            <p:nvPr/>
          </p:nvSpPr>
          <p:spPr bwMode="auto">
            <a:xfrm>
              <a:off x="3805" y="2115"/>
              <a:ext cx="371" cy="574"/>
            </a:xfrm>
            <a:prstGeom prst="downArrow">
              <a:avLst>
                <a:gd name="adj1" fmla="val 50000"/>
                <a:gd name="adj2" fmla="val 3867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26633" name="Text Box 44"/>
            <p:cNvSpPr txBox="1">
              <a:spLocks noChangeArrowheads="1"/>
            </p:cNvSpPr>
            <p:nvPr/>
          </p:nvSpPr>
          <p:spPr bwMode="auto">
            <a:xfrm>
              <a:off x="4176" y="647"/>
              <a:ext cx="117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800" b="1">
                  <a:latin typeface="Tahoma" panose="020B0604030504040204" pitchFamily="34" charset="0"/>
                </a:rPr>
                <a:t>A EXPERIÊNCIA</a:t>
              </a:r>
            </a:p>
          </p:txBody>
        </p:sp>
        <p:sp>
          <p:nvSpPr>
            <p:cNvPr id="26634" name="Text Box 45"/>
            <p:cNvSpPr txBox="1">
              <a:spLocks noChangeArrowheads="1"/>
            </p:cNvSpPr>
            <p:nvPr/>
          </p:nvSpPr>
          <p:spPr bwMode="auto">
            <a:xfrm>
              <a:off x="181" y="477"/>
              <a:ext cx="117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800" b="1">
                  <a:latin typeface="Tahoma" panose="020B0604030504040204" pitchFamily="34" charset="0"/>
                </a:rPr>
                <a:t>A IDÉIA</a:t>
              </a:r>
            </a:p>
          </p:txBody>
        </p:sp>
        <p:sp>
          <p:nvSpPr>
            <p:cNvPr id="26635" name="AutoShape 46"/>
            <p:cNvSpPr>
              <a:spLocks noChangeArrowheads="1"/>
            </p:cNvSpPr>
            <p:nvPr/>
          </p:nvSpPr>
          <p:spPr bwMode="auto">
            <a:xfrm>
              <a:off x="3476" y="1398"/>
              <a:ext cx="453" cy="335"/>
            </a:xfrm>
            <a:prstGeom prst="rightArrow">
              <a:avLst>
                <a:gd name="adj1" fmla="val 50000"/>
                <a:gd name="adj2" fmla="val 3380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26636" name="AutoShape 47"/>
            <p:cNvSpPr>
              <a:spLocks noChangeArrowheads="1"/>
            </p:cNvSpPr>
            <p:nvPr/>
          </p:nvSpPr>
          <p:spPr bwMode="auto">
            <a:xfrm>
              <a:off x="1422" y="2258"/>
              <a:ext cx="699" cy="526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 w 21600"/>
                <a:gd name="T9" fmla="*/ 0 h 21600"/>
                <a:gd name="T10" fmla="*/ 1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4414 h 21600"/>
                <a:gd name="T20" fmla="*/ 18510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lnTo>
                    <a:pt x="15429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637" name="AutoShape 48"/>
            <p:cNvSpPr>
              <a:spLocks noChangeArrowheads="1"/>
            </p:cNvSpPr>
            <p:nvPr/>
          </p:nvSpPr>
          <p:spPr bwMode="auto">
            <a:xfrm>
              <a:off x="2778" y="3261"/>
              <a:ext cx="534" cy="383"/>
            </a:xfrm>
            <a:prstGeom prst="leftArrow">
              <a:avLst>
                <a:gd name="adj1" fmla="val 50000"/>
                <a:gd name="adj2" fmla="val 3485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1800"/>
            </a:p>
          </p:txBody>
        </p:sp>
        <p:sp>
          <p:nvSpPr>
            <p:cNvPr id="26638" name="Text Box 49"/>
            <p:cNvSpPr txBox="1">
              <a:spLocks noChangeArrowheads="1"/>
            </p:cNvSpPr>
            <p:nvPr/>
          </p:nvSpPr>
          <p:spPr bwMode="auto">
            <a:xfrm>
              <a:off x="1903" y="514"/>
              <a:ext cx="117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800" b="1">
                  <a:latin typeface="Tahoma" panose="020B0604030504040204" pitchFamily="34" charset="0"/>
                </a:rPr>
                <a:t>A PERGUNTA</a:t>
              </a:r>
            </a:p>
          </p:txBody>
        </p:sp>
        <p:sp>
          <p:nvSpPr>
            <p:cNvPr id="26639" name="Text Box 50"/>
            <p:cNvSpPr txBox="1">
              <a:spLocks noChangeArrowheads="1"/>
            </p:cNvSpPr>
            <p:nvPr/>
          </p:nvSpPr>
          <p:spPr bwMode="auto">
            <a:xfrm>
              <a:off x="3436" y="3016"/>
              <a:ext cx="1171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800" b="1">
                  <a:latin typeface="Tahoma" panose="020B0604030504040204" pitchFamily="34" charset="0"/>
                </a:rPr>
                <a:t>OS RESULTADOS E CONCLUSÕES</a:t>
              </a:r>
            </a:p>
          </p:txBody>
        </p:sp>
        <p:sp>
          <p:nvSpPr>
            <p:cNvPr id="26640" name="Text Box 51"/>
            <p:cNvSpPr txBox="1">
              <a:spLocks noChangeArrowheads="1"/>
            </p:cNvSpPr>
            <p:nvPr/>
          </p:nvSpPr>
          <p:spPr bwMode="auto">
            <a:xfrm>
              <a:off x="1617" y="3283"/>
              <a:ext cx="84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altLang="pt-BR" sz="1800" b="1">
                  <a:latin typeface="Tahoma" panose="020B0604030504040204" pitchFamily="34" charset="0"/>
                </a:rPr>
                <a:t>NOVAS DÚVIDAS</a:t>
              </a:r>
            </a:p>
          </p:txBody>
        </p:sp>
        <p:pic>
          <p:nvPicPr>
            <p:cNvPr id="26641" name="Picture 52" descr="j029912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7" y="2640"/>
              <a:ext cx="628" cy="1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642" name="Picture 53" descr="j007871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" y="2147"/>
              <a:ext cx="640" cy="1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720725" y="1646238"/>
            <a:ext cx="7815263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4638" indent="-274638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/>
              <a:t>O projeto de pesquisa deve, fundamentalmente, responder as seguintes perguntas (Rudio, 1986):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b="1"/>
              <a:t> O que pesquisar?</a:t>
            </a:r>
            <a:r>
              <a:rPr lang="pt-BR" altLang="pt-BR" sz="2400"/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b="1"/>
              <a:t> Por que pesquisar?</a:t>
            </a:r>
            <a:r>
              <a:rPr lang="pt-BR" altLang="pt-BR" sz="2400"/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b="1"/>
              <a:t> Para que pesquisar?</a:t>
            </a:r>
            <a:r>
              <a:rPr lang="pt-BR" altLang="pt-BR" sz="2400"/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b="1"/>
              <a:t> Como pesquisar?</a:t>
            </a:r>
            <a:r>
              <a:rPr lang="pt-BR" altLang="pt-BR" sz="2400"/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b="1"/>
              <a:t> Quando pesquisar?</a:t>
            </a:r>
            <a:r>
              <a:rPr lang="pt-BR" altLang="pt-BR" sz="2400"/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b="1"/>
              <a:t> Com que recursos? *</a:t>
            </a:r>
            <a:endParaRPr lang="pt-BR" altLang="pt-BR" sz="2400"/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b="1"/>
              <a:t> Pesquisado por quem?</a:t>
            </a:r>
            <a:r>
              <a:rPr lang="pt-BR" altLang="pt-BR" sz="2400"/>
              <a:t> 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676275" y="925513"/>
            <a:ext cx="7543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b="1">
                <a:solidFill>
                  <a:srgbClr val="008000"/>
                </a:solidFill>
                <a:latin typeface="Comic Sans MS" panose="030F0702030302020204" pitchFamily="66" charset="0"/>
              </a:rPr>
              <a:t>ETAPAS DA PESQUISA</a:t>
            </a:r>
          </a:p>
        </p:txBody>
      </p:sp>
      <p:pic>
        <p:nvPicPr>
          <p:cNvPr id="27652" name="Picture 4" descr="j00788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513" y="2851150"/>
            <a:ext cx="3857625" cy="360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623888" y="711200"/>
            <a:ext cx="8204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TÓPICOS BÁSICOS PARA ELABORAÇÃO DE UM PROJETO DE PESQUISA EM EDUCAÇÃO</a:t>
            </a: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581025" y="1787525"/>
            <a:ext cx="82407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b="1"/>
              <a:t>1 - INTRODUÇÃO</a:t>
            </a:r>
            <a:r>
              <a:rPr lang="pt-BR" altLang="pt-BR" sz="2000"/>
              <a:t> (tema e problema)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O tema é o assunto geral sobre o qual se pretende investigar. É uma primeira delimitação dentro de uma área de pesquisa, de um campo de conhecimento. 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Explicitar o problema é uma questão básica da investigação, pois pressupõe reflexão, amadurecimento do tema pela LEITURA ou pela EXPERIÊNCIA, troca de ideias com pares. </a:t>
            </a:r>
          </a:p>
        </p:txBody>
      </p:sp>
      <p:pic>
        <p:nvPicPr>
          <p:cNvPr id="28676" name="Picture 6" descr="computerkey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00" y="4586288"/>
            <a:ext cx="2038350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Text Box 7"/>
          <p:cNvSpPr txBox="1">
            <a:spLocks noChangeArrowheads="1"/>
          </p:cNvSpPr>
          <p:nvPr/>
        </p:nvSpPr>
        <p:spPr bwMode="auto">
          <a:xfrm>
            <a:off x="644525" y="4808538"/>
            <a:ext cx="6030913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O problema é uma pergunta ou questão específica que se pretende investigar. Supõe uma delimitação maior do que o tema. Ao problematizar a questão, cabe perguntar que outros aspectos da realidade se relacionam com o problema.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12775" y="390525"/>
            <a:ext cx="6376988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pt-BR" altLang="pt-BR" sz="2000" b="1" dirty="0"/>
              <a:t>2 – JUSTIFICATIVA ( O Porque)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dirty="0"/>
              <a:t>As questões de pesquisa devem ser relevantes, de interesse científico, social ou cultural, e devem ser viáveis do ponto de vista do seu estudo.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dirty="0"/>
              <a:t>A relevância do trabalho realizado</a:t>
            </a:r>
            <a:endParaRPr lang="pt-BR" altLang="pt-BR" sz="2000" dirty="0"/>
          </a:p>
        </p:txBody>
      </p:sp>
      <p:sp>
        <p:nvSpPr>
          <p:cNvPr id="29699" name="Text Box 7"/>
          <p:cNvSpPr txBox="1">
            <a:spLocks noChangeArrowheads="1"/>
          </p:cNvSpPr>
          <p:nvPr/>
        </p:nvSpPr>
        <p:spPr bwMode="auto">
          <a:xfrm>
            <a:off x="2786063" y="3495532"/>
            <a:ext cx="6208712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b="1" dirty="0"/>
              <a:t>3 – OBJETIVOS (O </a:t>
            </a:r>
            <a:r>
              <a:rPr lang="pt-BR" altLang="pt-BR" sz="2000" b="1" dirty="0" smtClean="0"/>
              <a:t>que quero)</a:t>
            </a:r>
            <a:endParaRPr lang="pt-BR" altLang="pt-BR" sz="2000" b="1" dirty="0"/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sz="2000" dirty="0"/>
              <a:t>Os objetivos esclarecem o que é pretendido com a pesquisa e indicam as metas que almejamos alcançar ao final da investigação. 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dirty="0" smtClean="0"/>
              <a:t>Eles são importantes porque sintetizam a discussão anterior e dão mais clareza e visibilidade ao que se pretende conhecer com a pesquisa. </a:t>
            </a:r>
            <a:endParaRPr lang="pt-BR" altLang="pt-BR" sz="2000" dirty="0"/>
          </a:p>
        </p:txBody>
      </p:sp>
      <p:pic>
        <p:nvPicPr>
          <p:cNvPr id="29700" name="Picture 9" descr="j02854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4208463"/>
            <a:ext cx="2298700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10" descr="j02991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188" y="996950"/>
            <a:ext cx="1906587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776288" y="314325"/>
            <a:ext cx="8151812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b="1" dirty="0"/>
              <a:t>4 - REFERENCIAL TEÓRICO </a:t>
            </a:r>
            <a:r>
              <a:rPr lang="pt-BR" altLang="pt-BR" sz="2000" b="1" dirty="0" smtClean="0"/>
              <a:t>(o já existe sobre o tema)</a:t>
            </a:r>
            <a:endParaRPr lang="pt-BR" altLang="pt-BR" sz="2000" b="1" dirty="0"/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dirty="0"/>
              <a:t>Este tópico é o mais crucial na construção de um objeto de pesquisa. O referencial começa com as LEITURAS para a problematização, mas ganha peso à medida que vai permitindo passar de uma proposta de pesquisa, para um projeto com todas as etapas de elaboração.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776288" y="2738438"/>
            <a:ext cx="6996112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b="1" dirty="0"/>
              <a:t>5 – METODOLOGIA (O como)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None/>
            </a:pPr>
            <a:r>
              <a:rPr lang="pt-BR" sz="2000" dirty="0"/>
              <a:t>A Metodologia é a explicação minuciosa, detalhada, rigorosa e exata de toda ação desenvolvida no método (caminho) do trabalho de pesquisa. É a explicação do tipo de pesquisa, do instrumental </a:t>
            </a:r>
            <a:r>
              <a:rPr lang="pt-BR" sz="2000" dirty="0" smtClean="0"/>
              <a:t>utilizado, </a:t>
            </a:r>
            <a:r>
              <a:rPr lang="pt-BR" sz="2000" dirty="0"/>
              <a:t>do tempo </a:t>
            </a:r>
            <a:r>
              <a:rPr lang="pt-BR" sz="2000" dirty="0" smtClean="0"/>
              <a:t>previsto, </a:t>
            </a:r>
            <a:r>
              <a:rPr lang="pt-BR" sz="2000" dirty="0"/>
              <a:t>das formas de tabulação e tratamento dos dados, enfim, de tudo aquilo que se utilizou no trabalho de pesquisa.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dirty="0" smtClean="0"/>
              <a:t>Enfim</a:t>
            </a:r>
            <a:r>
              <a:rPr lang="pt-BR" altLang="pt-BR" sz="2000" dirty="0"/>
              <a:t>, deve descrever de forma detalhada como se pretende atingir o objetivo proposto. A metodologia pode ser organizada na forma de tópico, como por exemplo:</a:t>
            </a:r>
          </a:p>
        </p:txBody>
      </p:sp>
      <p:pic>
        <p:nvPicPr>
          <p:cNvPr id="30724" name="Picture 24" descr="j01958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252" y="1980334"/>
            <a:ext cx="1513748" cy="174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0" y="139715"/>
            <a:ext cx="8307387" cy="7103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b="1" dirty="0"/>
              <a:t>5 - METODOLOGIA</a:t>
            </a:r>
            <a:r>
              <a:rPr lang="pt-BR" altLang="pt-BR" sz="1800" dirty="0"/>
              <a:t> </a:t>
            </a:r>
            <a:r>
              <a:rPr lang="pt-BR" altLang="pt-BR" sz="1200" dirty="0"/>
              <a:t>(CONT</a:t>
            </a:r>
            <a:r>
              <a:rPr lang="pt-BR" altLang="pt-BR" sz="1200" dirty="0" smtClean="0"/>
              <a:t>.)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1200" dirty="0" smtClean="0"/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None/>
            </a:pPr>
            <a:r>
              <a:rPr lang="pt-BR" sz="2000" dirty="0"/>
              <a:t>Primeiro classifique a pesquisa quanto ao objetivo de Estudo: Exploratória, Descritiva e Explicativa. 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2000" dirty="0"/>
              <a:t>Em seguida escolha o procedimento técnico: Pesquisa </a:t>
            </a:r>
            <a:r>
              <a:rPr lang="pt-BR" sz="2000" dirty="0" smtClean="0"/>
              <a:t>Bibliográfica, </a:t>
            </a:r>
            <a:r>
              <a:rPr lang="pt-BR" sz="2000" dirty="0"/>
              <a:t>Pesquisa de campo, Estudo de </a:t>
            </a:r>
            <a:r>
              <a:rPr lang="pt-BR" sz="2000" dirty="0" smtClean="0"/>
              <a:t>Caso e etc.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b="1" dirty="0" smtClean="0">
                <a:solidFill>
                  <a:srgbClr val="008000"/>
                </a:solidFill>
              </a:rPr>
              <a:t>Sujeitos </a:t>
            </a:r>
            <a:r>
              <a:rPr lang="pt-BR" altLang="pt-BR" sz="2000" b="1" dirty="0">
                <a:solidFill>
                  <a:srgbClr val="008000"/>
                </a:solidFill>
              </a:rPr>
              <a:t>e amostra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altLang="pt-BR" sz="2000" dirty="0"/>
              <a:t> Incluir a descrição </a:t>
            </a:r>
            <a:r>
              <a:rPr lang="pt-BR" altLang="pt-BR" sz="2000" dirty="0" smtClean="0"/>
              <a:t>detalhada do contexto e da </a:t>
            </a:r>
            <a:r>
              <a:rPr lang="pt-BR" altLang="pt-BR" sz="2000" dirty="0"/>
              <a:t>amostra.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altLang="pt-BR" sz="2000" dirty="0"/>
              <a:t> O processo de seleção dos </a:t>
            </a:r>
            <a:r>
              <a:rPr lang="pt-BR" altLang="pt-BR" sz="2000" dirty="0" smtClean="0"/>
              <a:t>sujeitos (justificar a escolha desses sujeitos). O </a:t>
            </a:r>
            <a:r>
              <a:rPr lang="pt-BR" altLang="pt-BR" sz="2000" dirty="0"/>
              <a:t>tamanho da amostra e como foi estabelecido.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000" b="1" dirty="0">
                <a:solidFill>
                  <a:srgbClr val="008000"/>
                </a:solidFill>
              </a:rPr>
              <a:t> Instrumentação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altLang="pt-BR" sz="2000" dirty="0"/>
              <a:t>Descrição dos instrumentos utilizados. Indicar as fontes a serem utilizadas para elaboração dos </a:t>
            </a:r>
            <a:r>
              <a:rPr lang="pt-BR" altLang="pt-BR" sz="2000" dirty="0" smtClean="0"/>
              <a:t>instrumentos de coleta de dados (entrevista, observação, questionário)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Char char="-"/>
            </a:pPr>
            <a:endParaRPr lang="pt-BR" altLang="pt-BR" sz="2000" dirty="0"/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000" b="1" dirty="0">
                <a:solidFill>
                  <a:srgbClr val="008000"/>
                </a:solidFill>
              </a:rPr>
              <a:t> Coleta de dados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altLang="pt-BR" sz="2000" b="1" dirty="0"/>
              <a:t>Como</a:t>
            </a:r>
            <a:r>
              <a:rPr lang="pt-BR" altLang="pt-BR" sz="2000" dirty="0"/>
              <a:t> (grupo ou individual); </a:t>
            </a:r>
            <a:r>
              <a:rPr lang="pt-BR" altLang="pt-BR" sz="2000" b="1" dirty="0"/>
              <a:t>Quando</a:t>
            </a:r>
            <a:r>
              <a:rPr lang="pt-BR" altLang="pt-BR" sz="2000" dirty="0"/>
              <a:t> (qual período); </a:t>
            </a:r>
            <a:r>
              <a:rPr lang="pt-BR" altLang="pt-BR" sz="2000" b="1" dirty="0"/>
              <a:t>Onde</a:t>
            </a:r>
            <a:r>
              <a:rPr lang="pt-BR" altLang="pt-BR" sz="2000" dirty="0"/>
              <a:t> (local); </a:t>
            </a:r>
            <a:r>
              <a:rPr lang="pt-BR" altLang="pt-BR" sz="2000" b="1" dirty="0"/>
              <a:t>Quem</a:t>
            </a:r>
            <a:r>
              <a:rPr lang="pt-BR" altLang="pt-BR" sz="2000" dirty="0"/>
              <a:t> (pelo pesquisador, equipe ou correio) e </a:t>
            </a:r>
            <a:r>
              <a:rPr lang="pt-BR" altLang="pt-BR" sz="2000" b="1" dirty="0"/>
              <a:t>A quem</a:t>
            </a:r>
            <a:r>
              <a:rPr lang="pt-BR" altLang="pt-BR" sz="2000" dirty="0"/>
              <a:t> vai ser aplicado o instrumento.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000" b="1" dirty="0">
                <a:solidFill>
                  <a:srgbClr val="008000"/>
                </a:solidFill>
              </a:rPr>
              <a:t> </a:t>
            </a:r>
            <a:r>
              <a:rPr lang="pt-BR" altLang="pt-BR" sz="2000" b="1" dirty="0" smtClean="0">
                <a:solidFill>
                  <a:srgbClr val="008000"/>
                </a:solidFill>
              </a:rPr>
              <a:t>Resultados e Análises desses –</a:t>
            </a:r>
            <a:r>
              <a:rPr lang="pt-BR" altLang="pt-BR" sz="2000" dirty="0" smtClean="0"/>
              <a:t> Como analisar esses dados.</a:t>
            </a:r>
            <a:endParaRPr lang="pt-BR" altLang="pt-BR" sz="2000" dirty="0"/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endParaRPr lang="pt-BR" altLang="pt-BR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596900" y="1122363"/>
            <a:ext cx="821690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b="1" dirty="0"/>
              <a:t>6 – REFERÊNCIAS BIBLIOGRAFICAS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dirty="0"/>
              <a:t>Trata-se de expor, dentro das normas da ABNT, os livros e documentos consultados.</a:t>
            </a:r>
          </a:p>
        </p:txBody>
      </p:sp>
      <p:sp>
        <p:nvSpPr>
          <p:cNvPr id="18435" name="Text Box 9"/>
          <p:cNvSpPr txBox="1">
            <a:spLocks noChangeArrowheads="1"/>
          </p:cNvSpPr>
          <p:nvPr/>
        </p:nvSpPr>
        <p:spPr bwMode="auto">
          <a:xfrm>
            <a:off x="401638" y="2997200"/>
            <a:ext cx="8521700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55600" indent="-355600" algn="just">
              <a:spcBef>
                <a:spcPts val="1800"/>
              </a:spcBef>
              <a:spcAft>
                <a:spcPts val="1800"/>
              </a:spcAft>
              <a:defRPr/>
            </a:pPr>
            <a:r>
              <a:rPr lang="pt-BR" sz="2000" b="1" dirty="0">
                <a:latin typeface="Comic Sans MS" pitchFamily="66" charset="0"/>
              </a:rPr>
              <a:t>Referência: </a:t>
            </a:r>
            <a:r>
              <a:rPr lang="pt-BR" sz="2000" dirty="0">
                <a:latin typeface="Comic Sans MS" pitchFamily="66" charset="0"/>
              </a:rPr>
              <a:t>material que foi utilizado no trabalho e </a:t>
            </a:r>
            <a:r>
              <a:rPr lang="pt-BR" sz="2000" b="1" dirty="0">
                <a:latin typeface="Comic Sans MS" pitchFamily="66" charset="0"/>
              </a:rPr>
              <a:t>obrigatoriamente </a:t>
            </a:r>
            <a:r>
              <a:rPr lang="pt-BR" sz="2000" dirty="0">
                <a:latin typeface="Comic Sans MS" pitchFamily="66" charset="0"/>
              </a:rPr>
              <a:t>é referenciado. </a:t>
            </a:r>
          </a:p>
          <a:p>
            <a:pPr marL="355600" indent="-355600" algn="just">
              <a:spcBef>
                <a:spcPts val="1800"/>
              </a:spcBef>
              <a:spcAft>
                <a:spcPts val="1800"/>
              </a:spcAft>
              <a:defRPr/>
            </a:pPr>
            <a:r>
              <a:rPr lang="pt-BR" sz="2000" dirty="0" smtClean="0">
                <a:latin typeface="Comic Sans MS" pitchFamily="66" charset="0"/>
              </a:rPr>
              <a:t> </a:t>
            </a:r>
            <a:r>
              <a:rPr lang="pt-BR" sz="2000" b="1" dirty="0">
                <a:latin typeface="Comic Sans MS" pitchFamily="66" charset="0"/>
              </a:rPr>
              <a:t>Bibliografia: </a:t>
            </a:r>
            <a:r>
              <a:rPr lang="pt-BR" sz="2000" dirty="0">
                <a:latin typeface="Comic Sans MS" pitchFamily="66" charset="0"/>
              </a:rPr>
              <a:t>material que não necessariamente foi utilizado, podendo ser apenas indicado para enriquecimento do leitor. </a:t>
            </a:r>
          </a:p>
          <a:p>
            <a:pPr algn="just" eaLnBrk="1" hangingPunct="1">
              <a:buFontTx/>
              <a:buChar char="•"/>
              <a:defRPr/>
            </a:pPr>
            <a:r>
              <a:rPr lang="pt-BR" altLang="pt-BR" sz="2000" dirty="0" smtClean="0">
                <a:latin typeface="Comic Sans MS" pitchFamily="66" charset="0"/>
              </a:rPr>
              <a:t>Por isso geralmente colocamos Referências Bibliográficas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644525" y="2212975"/>
            <a:ext cx="81788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b="1" dirty="0"/>
              <a:t>7 - CRONOGRAMA DE ATIVIDADES</a:t>
            </a:r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None/>
            </a:pPr>
            <a:r>
              <a:rPr lang="pt-BR" altLang="pt-BR" sz="2400" dirty="0"/>
              <a:t>Consiste na distribuição das diversas etapas da pesquisa por um espaço de tempo. Exemplo; Fevereiro levantamento de dados, março escrita </a:t>
            </a:r>
            <a:r>
              <a:rPr lang="pt-BR" altLang="pt-BR" sz="2400" dirty="0" smtClean="0"/>
              <a:t>.... CASO SE APLIQUE. </a:t>
            </a:r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dirty="0"/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b="1" dirty="0"/>
              <a:t>8 - ORÇAMENTO</a:t>
            </a:r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dirty="0"/>
              <a:t>Destina-se a previsão de recursos humanos, materiais e financeiros para o desenvolvimento do projeto. CASO SE APLIQUE. </a:t>
            </a:r>
          </a:p>
        </p:txBody>
      </p:sp>
      <p:pic>
        <p:nvPicPr>
          <p:cNvPr id="33795" name="Picture 5" descr="j02920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434975"/>
            <a:ext cx="18669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b="1" smtClean="0">
                <a:solidFill>
                  <a:srgbClr val="008000"/>
                </a:solidFill>
                <a:latin typeface="Comic Sans MS" panose="030F0702030302020204" pitchFamily="66" charset="0"/>
              </a:rPr>
              <a:t>Vamos nos conhecer? </a:t>
            </a:r>
            <a:br>
              <a:rPr lang="pt-BR" altLang="pt-BR" b="1" smtClean="0">
                <a:solidFill>
                  <a:srgbClr val="008000"/>
                </a:solidFill>
                <a:latin typeface="Comic Sans MS" panose="030F0702030302020204" pitchFamily="66" charset="0"/>
              </a:rPr>
            </a:br>
            <a:endParaRPr lang="pt-BR" altLang="pt-BR" smtClean="0"/>
          </a:p>
        </p:txBody>
      </p:sp>
      <p:sp>
        <p:nvSpPr>
          <p:cNvPr id="16387" name="Subtítulo 4"/>
          <p:cNvSpPr>
            <a:spLocks noGrp="1"/>
          </p:cNvSpPr>
          <p:nvPr>
            <p:ph type="subTitle" idx="1"/>
          </p:nvPr>
        </p:nvSpPr>
        <p:spPr>
          <a:xfrm>
            <a:off x="914400" y="3352800"/>
            <a:ext cx="7869238" cy="2632075"/>
          </a:xfrm>
        </p:spPr>
        <p:txBody>
          <a:bodyPr/>
          <a:lstStyle/>
          <a:p>
            <a:r>
              <a:rPr lang="pt-BR" altLang="pt-BR" smtClean="0"/>
              <a:t>Fale seu nome, se estuda na instituição ou não e o que espera com o capacita de hoje?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5"/>
          <p:cNvSpPr txBox="1">
            <a:spLocks noChangeArrowheads="1"/>
          </p:cNvSpPr>
          <p:nvPr/>
        </p:nvSpPr>
        <p:spPr bwMode="auto">
          <a:xfrm>
            <a:off x="704850" y="1733550"/>
            <a:ext cx="7307263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</a:rPr>
              <a:t>TÉCNICAS DE COLETA DE DADOS</a:t>
            </a:r>
          </a:p>
          <a:p>
            <a:pPr algn="just" eaLnBrk="1" hangingPunct="1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400"/>
              <a:t> Observação</a:t>
            </a:r>
          </a:p>
          <a:p>
            <a:pPr algn="just" eaLnBrk="1" hangingPunct="1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400"/>
              <a:t> Entrevista</a:t>
            </a:r>
          </a:p>
          <a:p>
            <a:pPr algn="just" eaLnBrk="1" hangingPunct="1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400"/>
              <a:t> Questionário</a:t>
            </a:r>
          </a:p>
        </p:txBody>
      </p:sp>
      <p:pic>
        <p:nvPicPr>
          <p:cNvPr id="34819" name="Picture 7" descr="j00788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763" y="2835275"/>
            <a:ext cx="3116262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Text Box 8"/>
          <p:cNvSpPr txBox="1">
            <a:spLocks noChangeArrowheads="1"/>
          </p:cNvSpPr>
          <p:nvPr/>
        </p:nvSpPr>
        <p:spPr bwMode="auto">
          <a:xfrm>
            <a:off x="676275" y="909638"/>
            <a:ext cx="787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INSTRUMENTOS NA PESQUISA QUALITATIVA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glas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04900"/>
            <a:ext cx="2044700" cy="327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924175" y="1655763"/>
            <a:ext cx="5657850" cy="441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É uma técnica de coleta de dados para conseguir informações e utiliza os sentidos na obtenção de determinados aspectos da realidade.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Não consiste apenas em ver e ouvir, mas também em examinar fatos ou ferramentas que se deseja estudar.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A observação ajuda o pesquisador a identificar e a obter provas a respeito de objetivos sobre os quais os indivíduos não tem consciência, mas que orientam seu comportamento.</a:t>
            </a:r>
            <a:endParaRPr lang="pt-BR" altLang="pt-BR" sz="2000" i="1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730500" y="862013"/>
            <a:ext cx="52292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b="1">
                <a:solidFill>
                  <a:srgbClr val="008000"/>
                </a:solidFill>
                <a:latin typeface="Comic Sans MS" panose="030F0702030302020204" pitchFamily="66" charset="0"/>
              </a:rPr>
              <a:t>OBSERVAÇÃO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6"/>
          <p:cNvSpPr txBox="1">
            <a:spLocks noChangeArrowheads="1"/>
          </p:cNvSpPr>
          <p:nvPr/>
        </p:nvSpPr>
        <p:spPr bwMode="auto">
          <a:xfrm>
            <a:off x="704850" y="855663"/>
            <a:ext cx="8177213" cy="548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b="1">
                <a:solidFill>
                  <a:srgbClr val="008000"/>
                </a:solidFill>
                <a:latin typeface="Comic Sans MS" panose="030F0702030302020204" pitchFamily="66" charset="0"/>
              </a:rPr>
              <a:t>TIPOS DE OBSERVAÇÃO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 b="1">
              <a:solidFill>
                <a:srgbClr val="008000"/>
              </a:solidFill>
            </a:endParaRP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Na investigação científica são empregadas várias modalidades de observação, que variam de acordo com as circunstâncias.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b="1">
                <a:solidFill>
                  <a:srgbClr val="008000"/>
                </a:solidFill>
              </a:rPr>
              <a:t>Segundo os meios utilizados:</a:t>
            </a:r>
          </a:p>
          <a:p>
            <a:pPr algn="just" eaLnBrk="1" hangingPunct="1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</a:t>
            </a:r>
            <a:r>
              <a:rPr lang="pt-BR" altLang="pt-BR" sz="2000" b="1"/>
              <a:t>Observação não estrutura</a:t>
            </a:r>
            <a:r>
              <a:rPr lang="pt-BR" altLang="pt-BR" sz="2000"/>
              <a:t>: é a que se realiza sem planejamento e sem controle anteriormente elaborados, como decorrência de fenômenos que surgem de imprevisto.</a:t>
            </a:r>
          </a:p>
          <a:p>
            <a:pPr algn="just" eaLnBrk="1" hangingPunct="1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 b="1"/>
              <a:t> Observação estruturada:</a:t>
            </a:r>
            <a:r>
              <a:rPr lang="pt-BR" altLang="pt-BR" sz="2000"/>
              <a:t> é a que se realiza em condições controladas para se responder a propósitos, que foram anteriormente definidos. Requer planejamento e necessita de operações específicas para o seu desenvolvimento.       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3"/>
          <p:cNvSpPr txBox="1">
            <a:spLocks noChangeArrowheads="1"/>
          </p:cNvSpPr>
          <p:nvPr/>
        </p:nvSpPr>
        <p:spPr bwMode="auto">
          <a:xfrm>
            <a:off x="365125" y="695325"/>
            <a:ext cx="79946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PONTOS À SEREM CONSIDERADOS NA OBSERVAÇÃO ESTRUTURADA</a:t>
            </a:r>
            <a:endParaRPr lang="pt-BR" altLang="pt-BR" sz="240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939" name="AutoShape 5"/>
          <p:cNvSpPr>
            <a:spLocks noChangeArrowheads="1"/>
          </p:cNvSpPr>
          <p:nvPr/>
        </p:nvSpPr>
        <p:spPr bwMode="auto">
          <a:xfrm>
            <a:off x="2527300" y="2390775"/>
            <a:ext cx="633413" cy="328613"/>
          </a:xfrm>
          <a:prstGeom prst="rightArrow">
            <a:avLst>
              <a:gd name="adj1" fmla="val 50000"/>
              <a:gd name="adj2" fmla="val 48188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39940" name="Rectangle 7"/>
          <p:cNvSpPr>
            <a:spLocks noChangeArrowheads="1"/>
          </p:cNvSpPr>
          <p:nvPr/>
        </p:nvSpPr>
        <p:spPr bwMode="auto">
          <a:xfrm>
            <a:off x="3465513" y="2341563"/>
            <a:ext cx="2271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000"/>
              <a:t>Para que observar</a:t>
            </a:r>
          </a:p>
        </p:txBody>
      </p:sp>
      <p:sp>
        <p:nvSpPr>
          <p:cNvPr id="39941" name="Rectangle 8"/>
          <p:cNvSpPr>
            <a:spLocks noChangeArrowheads="1"/>
          </p:cNvSpPr>
          <p:nvPr/>
        </p:nvSpPr>
        <p:spPr bwMode="auto">
          <a:xfrm>
            <a:off x="207963" y="2319338"/>
            <a:ext cx="2193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Por que observar</a:t>
            </a:r>
            <a:r>
              <a:rPr lang="pt-BR" altLang="pt-BR" sz="1800"/>
              <a:t> </a:t>
            </a:r>
          </a:p>
        </p:txBody>
      </p:sp>
      <p:sp>
        <p:nvSpPr>
          <p:cNvPr id="39942" name="Rectangle 9"/>
          <p:cNvSpPr>
            <a:spLocks noChangeArrowheads="1"/>
          </p:cNvSpPr>
          <p:nvPr/>
        </p:nvSpPr>
        <p:spPr bwMode="auto">
          <a:xfrm>
            <a:off x="6753225" y="2366963"/>
            <a:ext cx="1919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000"/>
              <a:t>Como observar</a:t>
            </a:r>
          </a:p>
        </p:txBody>
      </p:sp>
      <p:sp>
        <p:nvSpPr>
          <p:cNvPr id="39943" name="Rectangle 10"/>
          <p:cNvSpPr>
            <a:spLocks noChangeArrowheads="1"/>
          </p:cNvSpPr>
          <p:nvPr/>
        </p:nvSpPr>
        <p:spPr bwMode="auto">
          <a:xfrm>
            <a:off x="6919913" y="4030663"/>
            <a:ext cx="1931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000"/>
              <a:t>O que observar</a:t>
            </a:r>
          </a:p>
        </p:txBody>
      </p:sp>
      <p:sp>
        <p:nvSpPr>
          <p:cNvPr id="39944" name="Rectangle 11"/>
          <p:cNvSpPr>
            <a:spLocks noChangeArrowheads="1"/>
          </p:cNvSpPr>
          <p:nvPr/>
        </p:nvSpPr>
        <p:spPr bwMode="auto">
          <a:xfrm>
            <a:off x="4102100" y="3984625"/>
            <a:ext cx="1931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000"/>
              <a:t>Quem observar</a:t>
            </a:r>
          </a:p>
        </p:txBody>
      </p:sp>
      <p:sp>
        <p:nvSpPr>
          <p:cNvPr id="39945" name="AutoShape 12"/>
          <p:cNvSpPr>
            <a:spLocks noChangeArrowheads="1"/>
          </p:cNvSpPr>
          <p:nvPr/>
        </p:nvSpPr>
        <p:spPr bwMode="auto">
          <a:xfrm>
            <a:off x="5884863" y="2417763"/>
            <a:ext cx="633412" cy="328612"/>
          </a:xfrm>
          <a:prstGeom prst="rightArrow">
            <a:avLst>
              <a:gd name="adj1" fmla="val 50000"/>
              <a:gd name="adj2" fmla="val 48188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39946" name="AutoShape 14"/>
          <p:cNvSpPr>
            <a:spLocks noChangeArrowheads="1"/>
          </p:cNvSpPr>
          <p:nvPr/>
        </p:nvSpPr>
        <p:spPr bwMode="auto">
          <a:xfrm rot="10800000">
            <a:off x="6029325" y="4086225"/>
            <a:ext cx="633413" cy="328613"/>
          </a:xfrm>
          <a:prstGeom prst="rightArrow">
            <a:avLst>
              <a:gd name="adj1" fmla="val 50000"/>
              <a:gd name="adj2" fmla="val 48188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39947" name="AutoShape 15"/>
          <p:cNvSpPr>
            <a:spLocks noChangeArrowheads="1"/>
          </p:cNvSpPr>
          <p:nvPr/>
        </p:nvSpPr>
        <p:spPr bwMode="auto">
          <a:xfrm rot="5400000">
            <a:off x="7529513" y="3109913"/>
            <a:ext cx="633412" cy="328612"/>
          </a:xfrm>
          <a:prstGeom prst="rightArrow">
            <a:avLst>
              <a:gd name="adj1" fmla="val 50000"/>
              <a:gd name="adj2" fmla="val 48188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pic>
        <p:nvPicPr>
          <p:cNvPr id="39948" name="Picture 16" descr="checko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8" y="2955925"/>
            <a:ext cx="3270250" cy="339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723900" y="649288"/>
            <a:ext cx="8015288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PRINCIPAL PROBLEMA COM A TÉCNICA DA OBSERVAÇÃO</a:t>
            </a:r>
          </a:p>
          <a:p>
            <a:pPr algn="just" eaLnBrk="1" hangingPunct="1">
              <a:lnSpc>
                <a:spcPct val="16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O principal problema é que a presença do pesquisador pode provocar alterações no comportamento dos observados, destruindo a espontaneidade dos mesmos e produzindo resultados pouco confiáveis.</a:t>
            </a:r>
          </a:p>
        </p:txBody>
      </p:sp>
      <p:pic>
        <p:nvPicPr>
          <p:cNvPr id="40963" name="Picture 3" descr="j02889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738" y="3438525"/>
            <a:ext cx="5292725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4"/>
          <p:cNvSpPr txBox="1">
            <a:spLocks noChangeArrowheads="1"/>
          </p:cNvSpPr>
          <p:nvPr/>
        </p:nvSpPr>
        <p:spPr bwMode="auto">
          <a:xfrm>
            <a:off x="631825" y="396875"/>
            <a:ext cx="5654675" cy="231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ENTREVISTA</a:t>
            </a:r>
          </a:p>
          <a:p>
            <a:pPr algn="just" eaLnBrk="1" hangingPunct="1">
              <a:lnSpc>
                <a:spcPct val="1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É um encontro entre duas pessoas, a fim de que uma delas obtenha informações a respeito de determinado assunto, mediante  uma conversação de natureza profissional.</a:t>
            </a:r>
          </a:p>
        </p:txBody>
      </p:sp>
      <p:sp>
        <p:nvSpPr>
          <p:cNvPr id="41987" name="Text Box 5"/>
          <p:cNvSpPr txBox="1">
            <a:spLocks noChangeArrowheads="1"/>
          </p:cNvSpPr>
          <p:nvPr/>
        </p:nvSpPr>
        <p:spPr bwMode="auto">
          <a:xfrm>
            <a:off x="622300" y="3213100"/>
            <a:ext cx="8102600" cy="347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TIPOS DE ENTREVISTAS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</a:t>
            </a:r>
            <a:r>
              <a:rPr lang="pt-BR" altLang="pt-BR" sz="2000" b="1"/>
              <a:t>Estruturada:</a:t>
            </a:r>
            <a:r>
              <a:rPr lang="pt-BR" altLang="pt-BR" sz="2000"/>
              <a:t> é aquela em que o entrevistador segue um roteiro previamente estabelecido.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</a:t>
            </a:r>
            <a:r>
              <a:rPr lang="pt-BR" altLang="pt-BR" sz="2000" b="1"/>
              <a:t>Não estruturada:</a:t>
            </a:r>
            <a:r>
              <a:rPr lang="pt-BR" altLang="pt-BR" sz="2000"/>
              <a:t> o entrevistado tem liberdade para desenvolver cada situação em qualquer direção que considere adequada.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</a:t>
            </a:r>
            <a:r>
              <a:rPr lang="pt-BR" altLang="pt-BR" sz="2000" b="1"/>
              <a:t>Painel:</a:t>
            </a:r>
            <a:r>
              <a:rPr lang="pt-BR" altLang="pt-BR" sz="2000"/>
              <a:t> consiste na repetição de perguntas, de tempo em tempo, às mesmas pessoas, a fim de estudar a evolução das opiniões em períodos curtos.</a:t>
            </a:r>
          </a:p>
        </p:txBody>
      </p:sp>
      <p:pic>
        <p:nvPicPr>
          <p:cNvPr id="41988" name="Picture 6" descr="lis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088" y="747713"/>
            <a:ext cx="2635250" cy="182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723900" y="647700"/>
            <a:ext cx="7361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MEDIDAS EXIGIDAS PARA A PREPARAÇÃO DA ENTREVISTA</a:t>
            </a:r>
          </a:p>
        </p:txBody>
      </p:sp>
      <p:pic>
        <p:nvPicPr>
          <p:cNvPr id="43011" name="Picture 3" descr="over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8" y="2349500"/>
            <a:ext cx="2989262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65163" y="2005013"/>
            <a:ext cx="5037137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1800"/>
              <a:t> </a:t>
            </a:r>
            <a:r>
              <a:rPr lang="pt-BR" altLang="pt-BR" sz="2000"/>
              <a:t>Planejamento da entrevista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Conhecimento prévio do entrevistado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Oportunidade da entrevista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Condições favoráveis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Contato com líderes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Conhecimento prévio do campo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Preparação específica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668338" y="658813"/>
            <a:ext cx="6138862" cy="463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PRINCIPAIS PROBLEMAS COM A TÉCNICA DA ENTREVISTA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Falta de motivação do entrevistado.</a:t>
            </a: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Inadequada compreensão do significado das perguntas.</a:t>
            </a: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Fornecimento de respostas falsas.</a:t>
            </a: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Inabilidade do entrevistado para responder.</a:t>
            </a: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Influência exercida pelo aspecto pessoal do entrevistador com o entrevistado.</a:t>
            </a:r>
          </a:p>
        </p:txBody>
      </p:sp>
      <p:pic>
        <p:nvPicPr>
          <p:cNvPr id="44035" name="Picture 3" descr="j00787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50" y="2324100"/>
            <a:ext cx="216535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redta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3408363"/>
            <a:ext cx="3395663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671513" y="981075"/>
            <a:ext cx="82835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QUESTIONÁRIO</a:t>
            </a:r>
          </a:p>
          <a:p>
            <a:pPr algn="just" eaLnBrk="1" hangingPunct="1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É um instrumento de coleta de dados constituído por uma série ordenada de perguntas, que devem ser respondidas por escrito e sem a presença do entrevistador.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3543300" y="3167063"/>
            <a:ext cx="5359400" cy="335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b="1">
                <a:solidFill>
                  <a:srgbClr val="008000"/>
                </a:solidFill>
                <a:latin typeface="Comic Sans MS" panose="030F0702030302020204" pitchFamily="66" charset="0"/>
              </a:rPr>
              <a:t>CUIDADOS NO PROCESSO DE ELABORAÇÃO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Conhecer o assunto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Cuidado na seleção das questões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Limitado em extensão e em finalidade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Codificadas para facilitar a tabulação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Indicação da entidade organizadora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Acompanhado por instruções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pt-BR" altLang="pt-BR" sz="2000"/>
              <a:t> Boa apresentação estética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585788" y="1023938"/>
            <a:ext cx="7358062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CONSTRUÇÃO DO QUESTIONÁRIO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Consiste em traduzir os objetivos da pesquisa em perguntas claras e objetivas.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584200" y="2619375"/>
            <a:ext cx="8361363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TIPOS DE QUESTÕES</a:t>
            </a:r>
          </a:p>
          <a:p>
            <a:pPr algn="just" eaLnBrk="1" hangingPunct="1">
              <a:spcBef>
                <a:spcPct val="50000"/>
              </a:spcBef>
              <a:buFontTx/>
              <a:buAutoNum type="alphaLcParenR"/>
            </a:pPr>
            <a:r>
              <a:rPr lang="pt-BR" altLang="pt-BR" sz="2000" b="1"/>
              <a:t>Aberta:</a:t>
            </a:r>
            <a:r>
              <a:rPr lang="pt-BR" altLang="pt-BR" sz="2000"/>
              <a:t> são as que permitem ao informante responder livremente, usando linguagem própria e emitir opiniões.</a:t>
            </a:r>
          </a:p>
          <a:p>
            <a:pPr algn="just" eaLnBrk="1" hangingPunct="1">
              <a:spcBef>
                <a:spcPct val="50000"/>
              </a:spcBef>
            </a:pPr>
            <a:r>
              <a:rPr lang="pt-BR" altLang="pt-BR" sz="2000"/>
              <a:t>	Entretanto, apresenta alguns inconvenientes:</a:t>
            </a:r>
          </a:p>
          <a:p>
            <a:pPr algn="just" eaLnBrk="1" hangingPunct="1">
              <a:spcBef>
                <a:spcPct val="50000"/>
              </a:spcBef>
              <a:buFont typeface="Wingdings" panose="05000000000000000000" pitchFamily="2" charset="2"/>
              <a:buChar char="Ä"/>
            </a:pPr>
            <a:r>
              <a:rPr lang="pt-BR" altLang="pt-BR" sz="2000"/>
              <a:t>Dificulta a resposta ao próprio informante, que deverá redigi-la.</a:t>
            </a:r>
          </a:p>
          <a:p>
            <a:pPr algn="just" eaLnBrk="1" hangingPunct="1">
              <a:spcBef>
                <a:spcPct val="50000"/>
              </a:spcBef>
              <a:buFont typeface="Wingdings" panose="05000000000000000000" pitchFamily="2" charset="2"/>
              <a:buChar char="Ä"/>
            </a:pPr>
            <a:r>
              <a:rPr lang="pt-BR" altLang="pt-BR" sz="2000"/>
              <a:t>O processo de tabulação.</a:t>
            </a:r>
          </a:p>
          <a:p>
            <a:pPr algn="just" eaLnBrk="1" hangingPunct="1">
              <a:spcBef>
                <a:spcPct val="50000"/>
              </a:spcBef>
              <a:buFont typeface="Wingdings" panose="05000000000000000000" pitchFamily="2" charset="2"/>
              <a:buChar char="Ä"/>
            </a:pPr>
            <a:r>
              <a:rPr lang="pt-BR" altLang="pt-BR" sz="2000"/>
              <a:t>O tratamento estatístico e a interpretação.</a:t>
            </a:r>
          </a:p>
          <a:p>
            <a:pPr algn="just" eaLnBrk="1" hangingPunct="1">
              <a:spcBef>
                <a:spcPct val="50000"/>
              </a:spcBef>
            </a:pPr>
            <a:r>
              <a:rPr lang="pt-BR" altLang="pt-BR" sz="2000"/>
              <a:t>	A análise é difícil, complexa, cansativa e demorada.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0825" y="1687513"/>
            <a:ext cx="8750300" cy="517064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3038" indent="-173038" algn="just" eaLnBrk="1" hangingPunct="1">
              <a:spcBef>
                <a:spcPts val="120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pt-B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Justificativa</a:t>
            </a:r>
            <a:r>
              <a:rPr lang="pt-BR" sz="2800" dirty="0">
                <a:latin typeface="Comic Sans MS" pitchFamily="66" charset="0"/>
              </a:rPr>
              <a:t> – necessidade de reforçar nos acadêmicos </a:t>
            </a:r>
            <a:r>
              <a:rPr lang="pt-BR" sz="2800" dirty="0" smtClean="0">
                <a:latin typeface="Comic Sans MS" pitchFamily="66" charset="0"/>
              </a:rPr>
              <a:t>o que é uma pesquisa e os percursos metodológicos que envolve um TCC, Artigo Científico, Trabalhos acadêmicos e etc.</a:t>
            </a:r>
          </a:p>
          <a:p>
            <a:pPr marL="173038" indent="-173038" algn="just" eaLnBrk="1" hangingPunct="1">
              <a:spcBef>
                <a:spcPts val="120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pt-B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Problemática</a:t>
            </a:r>
            <a:r>
              <a:rPr lang="pt-BR" sz="2800" dirty="0" smtClean="0">
                <a:latin typeface="Comic Sans MS" pitchFamily="66" charset="0"/>
              </a:rPr>
              <a:t> </a:t>
            </a:r>
            <a:r>
              <a:rPr lang="pt-BR" sz="2800" dirty="0">
                <a:latin typeface="Comic Sans MS" pitchFamily="66" charset="0"/>
              </a:rPr>
              <a:t>– os estudantes têm se mostrado pouco atentos </a:t>
            </a:r>
            <a:r>
              <a:rPr lang="pt-BR" sz="2800" dirty="0" smtClean="0">
                <a:latin typeface="Comic Sans MS" pitchFamily="66" charset="0"/>
              </a:rPr>
              <a:t>aos percursos metodológicos e as pesquisas cientificas ou pesquisas acadêmicas</a:t>
            </a:r>
            <a:r>
              <a:rPr lang="pt-BR" sz="2800" dirty="0" smtClean="0">
                <a:latin typeface="Comic Sans MS" pitchFamily="66" charset="0"/>
              </a:rPr>
              <a:t>. </a:t>
            </a:r>
            <a:endParaRPr lang="pt-BR" sz="2800" dirty="0">
              <a:latin typeface="Comic Sans MS" pitchFamily="66" charset="0"/>
            </a:endParaRPr>
          </a:p>
          <a:p>
            <a:pPr marL="173038" indent="-173038" algn="just" eaLnBrk="1" hangingPunct="1">
              <a:spcBef>
                <a:spcPts val="120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pt-B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Objetivo</a:t>
            </a:r>
            <a:r>
              <a:rPr lang="pt-BR" sz="2800" dirty="0">
                <a:latin typeface="Comic Sans MS" pitchFamily="66" charset="0"/>
              </a:rPr>
              <a:t> – compreender </a:t>
            </a:r>
            <a:r>
              <a:rPr lang="pt-BR" sz="2800" dirty="0" smtClean="0">
                <a:latin typeface="Comic Sans MS" pitchFamily="66" charset="0"/>
              </a:rPr>
              <a:t>melhor o BÁSICO de como se fazer (ou iniciar) uma pesquisa cientifica/metodológica/acadêmica. </a:t>
            </a:r>
            <a:endParaRPr lang="pt-BR" sz="2800" dirty="0">
              <a:latin typeface="Comic Sans MS" pitchFamily="66" charset="0"/>
            </a:endParaRPr>
          </a:p>
        </p:txBody>
      </p:sp>
      <p:sp>
        <p:nvSpPr>
          <p:cNvPr id="5123" name="Retângulo 4"/>
          <p:cNvSpPr>
            <a:spLocks noChangeArrowheads="1"/>
          </p:cNvSpPr>
          <p:nvPr/>
        </p:nvSpPr>
        <p:spPr bwMode="auto">
          <a:xfrm>
            <a:off x="39688" y="260350"/>
            <a:ext cx="8961437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3500" dirty="0" smtClean="0">
                <a:latin typeface="Agency FB" panose="020B0503020202020204" pitchFamily="34" charset="0"/>
              </a:rPr>
              <a:t>Para que esse capacita? </a:t>
            </a:r>
            <a:endParaRPr lang="pt-BR" altLang="pt-BR" sz="35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74382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544513" y="1452563"/>
            <a:ext cx="82835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b="1" dirty="0"/>
              <a:t>b) Fechada:</a:t>
            </a:r>
            <a:r>
              <a:rPr lang="pt-BR" altLang="pt-BR" sz="2000" dirty="0"/>
              <a:t> são aquelas em que o informante escolhe sua resposta </a:t>
            </a:r>
            <a:r>
              <a:rPr lang="pt-BR" altLang="pt-BR" sz="2000" dirty="0" smtClean="0"/>
              <a:t>entre DUAS </a:t>
            </a:r>
            <a:r>
              <a:rPr lang="pt-BR" altLang="pt-BR" sz="2000" dirty="0"/>
              <a:t>opções. Este tipo de pergunta, embora restrinja a liberdade das respostas, facilita o trabalho do pesquisador e também a tabulação, pois as respostas são mais objetivas.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3127375" y="3198813"/>
            <a:ext cx="5570538" cy="341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b="1" dirty="0"/>
              <a:t>c) </a:t>
            </a:r>
            <a:r>
              <a:rPr lang="pt-BR" altLang="pt-BR" sz="2000" b="1" dirty="0" err="1"/>
              <a:t>Semi-estruturada</a:t>
            </a:r>
            <a:r>
              <a:rPr lang="pt-BR" altLang="pt-BR" sz="2000" b="1" dirty="0"/>
              <a:t>:</a:t>
            </a:r>
            <a:r>
              <a:rPr lang="pt-BR" altLang="pt-BR" sz="2000" dirty="0"/>
              <a:t> são perguntas fechadas mas que apresentam uma série de possíveis respostas, abrangendo várias facetas do mesmo assunto.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dirty="0"/>
              <a:t>A técnica da escolha múltipla é facilmente </a:t>
            </a:r>
            <a:r>
              <a:rPr lang="pt-BR" altLang="pt-BR" sz="2000" dirty="0" err="1"/>
              <a:t>tabulável</a:t>
            </a:r>
            <a:r>
              <a:rPr lang="pt-BR" altLang="pt-BR" sz="2000" dirty="0"/>
              <a:t> e proporciona uma exploração em profundidade quase tão boa quanto a de perguntas abertas.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dirty="0"/>
              <a:t>A combinação de respostas múltiplas com as respostas abertas possibilita mais informações sobre o assunto, sem prejudicar a tabulação.</a:t>
            </a:r>
          </a:p>
        </p:txBody>
      </p:sp>
      <p:pic>
        <p:nvPicPr>
          <p:cNvPr id="47108" name="Picture 6" descr="sell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3098800"/>
            <a:ext cx="2568575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9" name="Text Box 7"/>
          <p:cNvSpPr txBox="1">
            <a:spLocks noChangeArrowheads="1"/>
          </p:cNvSpPr>
          <p:nvPr/>
        </p:nvSpPr>
        <p:spPr bwMode="auto">
          <a:xfrm>
            <a:off x="862013" y="914400"/>
            <a:ext cx="6810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TIPOS DE QUESTÕES </a:t>
            </a:r>
            <a:r>
              <a:rPr lang="pt-BR" altLang="pt-BR" sz="1400" b="1">
                <a:solidFill>
                  <a:srgbClr val="008000"/>
                </a:solidFill>
                <a:latin typeface="Comic Sans MS" panose="030F0702030302020204" pitchFamily="66" charset="0"/>
              </a:rPr>
              <a:t>(CONT.)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sp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236538"/>
            <a:ext cx="3125788" cy="281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2986088" y="2624138"/>
            <a:ext cx="528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DOCUMENTAÇÃO INDIRETA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698500" y="3233738"/>
            <a:ext cx="7900988" cy="310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dirty="0"/>
              <a:t>Toda pesquisa implica o levantamento de dados de variadas fontes, quaisquer que sejam os métodos ou técnicas empregados.</a:t>
            </a: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dirty="0"/>
              <a:t>É a fase da pesquisa realizada com intuito de recolher informações prévias sobre o campo de interesse.</a:t>
            </a: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dirty="0"/>
              <a:t>O levantamento de dados é feito de duas maneiras:</a:t>
            </a: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000" dirty="0"/>
              <a:t> Pesquisa </a:t>
            </a:r>
            <a:r>
              <a:rPr lang="pt-BR" altLang="pt-BR" sz="2000" dirty="0" smtClean="0"/>
              <a:t>documental (</a:t>
            </a:r>
            <a:r>
              <a:rPr lang="pt-BR" altLang="pt-BR" sz="2000" dirty="0" err="1" smtClean="0"/>
              <a:t>PPCs</a:t>
            </a:r>
            <a:r>
              <a:rPr lang="pt-BR" altLang="pt-BR" sz="2000" dirty="0" smtClean="0"/>
              <a:t>, Planejamentos, Projetos, </a:t>
            </a:r>
            <a:r>
              <a:rPr lang="pt-BR" altLang="pt-BR" sz="2000" dirty="0" err="1" smtClean="0"/>
              <a:t>etc</a:t>
            </a:r>
            <a:r>
              <a:rPr lang="pt-BR" altLang="pt-BR" sz="2000" dirty="0" smtClean="0"/>
              <a:t>)</a:t>
            </a:r>
            <a:endParaRPr lang="pt-BR" altLang="pt-BR" sz="2000" dirty="0"/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000" dirty="0"/>
              <a:t> Pesquisa </a:t>
            </a:r>
            <a:r>
              <a:rPr lang="pt-BR" altLang="pt-BR" sz="2000" dirty="0" smtClean="0"/>
              <a:t>bibliográfica (levantamento bibliográfico)</a:t>
            </a:r>
            <a:endParaRPr lang="pt-BR" altLang="pt-BR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bund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3336925"/>
            <a:ext cx="1984375" cy="326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28650" y="952500"/>
            <a:ext cx="8345488" cy="231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PESQUISA DOCUMENTAL</a:t>
            </a:r>
          </a:p>
          <a:p>
            <a:pPr algn="just" eaLnBrk="1" hangingPunct="1">
              <a:lnSpc>
                <a:spcPct val="1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A análise documental pode se constituir numa técnica valiosa de abordagem de dados qualitativos, seja complementando as informações obtidas por outras técnicas, seja desvelando aspectos novos de um tema ou problema.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140075" y="3960813"/>
            <a:ext cx="5549900" cy="247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São considerados documentos, regulamentos, normas, pareceres, cartas, memorandos, diários pessoais, autobiografias, jornais, revistas, discursos, roteiros de programas de rádio e televisão, estatísticas, arquivos escolares.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3" descr="over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50" y="504825"/>
            <a:ext cx="2089150" cy="255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Text Box 4"/>
          <p:cNvSpPr txBox="1">
            <a:spLocks noChangeArrowheads="1"/>
          </p:cNvSpPr>
          <p:nvPr/>
        </p:nvSpPr>
        <p:spPr bwMode="auto">
          <a:xfrm>
            <a:off x="2589213" y="2773363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PESQUISA BIBLIOGRÁFICA</a:t>
            </a:r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693738" y="3446463"/>
            <a:ext cx="8232775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Abrange toda bibliografia já tornada publica em relação ao tema de estudos, desde publicações avulsas, boletins, jornais, revistas, livros, pesquisa, monografias, teses, material cartográfico, até meios de comunicação.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658813" y="923925"/>
            <a:ext cx="8080375" cy="463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PESQUISA DE CAMPO</a:t>
            </a:r>
          </a:p>
          <a:p>
            <a:pPr algn="just" eaLnBrk="1" hangingPunct="1">
              <a:lnSpc>
                <a:spcPct val="1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É aquela utilizada com o objetivo de conseguir informações e/ou conhecimentos acerca de um problema para o qual se procura uma resposta, ou de uma hipótese que se queira comprovar, ou ainda, descobrir fenômenos ou as relações entre eles.</a:t>
            </a:r>
          </a:p>
          <a:p>
            <a:pPr algn="just" eaLnBrk="1" hangingPunct="1">
              <a:lnSpc>
                <a:spcPct val="1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As pesquisa de campo se dividem em três grandes grupos:</a:t>
            </a:r>
          </a:p>
          <a:p>
            <a:pPr algn="just" eaLnBrk="1" hangingPunct="1">
              <a:lnSpc>
                <a:spcPct val="140000"/>
              </a:lnSpc>
              <a:spcBef>
                <a:spcPct val="50000"/>
              </a:spcBef>
              <a:buClrTx/>
              <a:buSzTx/>
              <a:buFont typeface="Wingdings (L$)" pitchFamily="82" charset="2"/>
              <a:buChar char="Ä"/>
            </a:pPr>
            <a:r>
              <a:rPr lang="pt-BR" altLang="pt-BR" sz="2000"/>
              <a:t> Quantitativo-descritivas;</a:t>
            </a:r>
          </a:p>
          <a:p>
            <a:pPr algn="just" eaLnBrk="1" hangingPunct="1">
              <a:lnSpc>
                <a:spcPct val="140000"/>
              </a:lnSpc>
              <a:spcBef>
                <a:spcPct val="50000"/>
              </a:spcBef>
              <a:buClrTx/>
              <a:buSzTx/>
              <a:buFont typeface="Wingdings (L$)" pitchFamily="82" charset="2"/>
              <a:buChar char="Ä"/>
            </a:pPr>
            <a:r>
              <a:rPr lang="pt-BR" altLang="pt-BR" sz="2000"/>
              <a:t> Exploratórias;</a:t>
            </a:r>
          </a:p>
          <a:p>
            <a:pPr algn="just" eaLnBrk="1" hangingPunct="1">
              <a:lnSpc>
                <a:spcPct val="140000"/>
              </a:lnSpc>
              <a:spcBef>
                <a:spcPct val="50000"/>
              </a:spcBef>
              <a:buClrTx/>
              <a:buSzTx/>
              <a:buFont typeface="Wingdings (L$)" pitchFamily="82" charset="2"/>
              <a:buChar char="Ä"/>
            </a:pPr>
            <a:r>
              <a:rPr lang="pt-BR" altLang="pt-BR" sz="2000"/>
              <a:t> Experimentais.</a:t>
            </a:r>
          </a:p>
        </p:txBody>
      </p:sp>
      <p:pic>
        <p:nvPicPr>
          <p:cNvPr id="53251" name="Picture 4" descr="j00787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100" y="4014788"/>
            <a:ext cx="2871788" cy="256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4"/>
          <p:cNvSpPr txBox="1">
            <a:spLocks noChangeArrowheads="1"/>
          </p:cNvSpPr>
          <p:nvPr/>
        </p:nvSpPr>
        <p:spPr bwMode="auto">
          <a:xfrm>
            <a:off x="1495425" y="822325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PESQUISA DE LABORATÓRIO</a:t>
            </a:r>
          </a:p>
        </p:txBody>
      </p:sp>
      <p:sp>
        <p:nvSpPr>
          <p:cNvPr id="55299" name="Text Box 5"/>
          <p:cNvSpPr txBox="1">
            <a:spLocks noChangeArrowheads="1"/>
          </p:cNvSpPr>
          <p:nvPr/>
        </p:nvSpPr>
        <p:spPr bwMode="auto">
          <a:xfrm>
            <a:off x="679450" y="1447800"/>
            <a:ext cx="7942263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É um procedimento de investigação mais difícil, porém mais exato. Ela descreve e analisa o que será ou ocorrerá em situações controladas. Exige instrumental específico, preciso, e ambientes adequados.</a:t>
            </a:r>
          </a:p>
        </p:txBody>
      </p:sp>
      <p:pic>
        <p:nvPicPr>
          <p:cNvPr id="55300" name="Picture 9" descr="mindme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850" y="3433763"/>
            <a:ext cx="2546350" cy="290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4"/>
          <p:cNvSpPr txBox="1">
            <a:spLocks noChangeArrowheads="1"/>
          </p:cNvSpPr>
          <p:nvPr/>
        </p:nvSpPr>
        <p:spPr bwMode="auto">
          <a:xfrm>
            <a:off x="1495425" y="822325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 dirty="0" smtClean="0">
                <a:solidFill>
                  <a:srgbClr val="008000"/>
                </a:solidFill>
                <a:latin typeface="Comic Sans MS" panose="030F0702030302020204" pitchFamily="66" charset="0"/>
              </a:rPr>
              <a:t>PLÁGIO!!!!!</a:t>
            </a:r>
            <a:endParaRPr lang="pt-BR" altLang="pt-BR" sz="2400" b="1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299" name="Text Box 5"/>
          <p:cNvSpPr txBox="1">
            <a:spLocks noChangeArrowheads="1"/>
          </p:cNvSpPr>
          <p:nvPr/>
        </p:nvSpPr>
        <p:spPr bwMode="auto">
          <a:xfrm>
            <a:off x="1201737" y="2085063"/>
            <a:ext cx="7942263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dirty="0" smtClean="0">
                <a:hlinkClick r:id="rId2"/>
              </a:rPr>
              <a:t>https://www.youtube.com/watch?v=Z7__rH62yoQ</a:t>
            </a:r>
            <a:endParaRPr lang="pt-BR" altLang="pt-BR" sz="2000" dirty="0" smtClean="0"/>
          </a:p>
          <a:p>
            <a:pPr algn="just" eaLnBrk="1" hangingPunct="1">
              <a:lnSpc>
                <a:spcPct val="17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000" dirty="0"/>
          </a:p>
          <a:p>
            <a:pPr algn="just" eaLnBrk="1" hangingPunct="1">
              <a:lnSpc>
                <a:spcPct val="17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000" dirty="0" smtClean="0"/>
          </a:p>
          <a:p>
            <a:pPr algn="just" eaLnBrk="1" hangingPunct="1">
              <a:lnSpc>
                <a:spcPct val="17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000" dirty="0"/>
          </a:p>
          <a:p>
            <a:pPr algn="just" eaLnBrk="1" hangingPunct="1">
              <a:lnSpc>
                <a:spcPct val="1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 dirty="0" smtClean="0">
                <a:hlinkClick r:id="rId3"/>
              </a:rPr>
              <a:t>https://www.youtube.com/watch?v=d0iGFwqif5c</a:t>
            </a:r>
            <a:r>
              <a:rPr lang="pt-BR" altLang="pt-BR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919113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49275" y="869950"/>
            <a:ext cx="7974013" cy="511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b="1">
                <a:solidFill>
                  <a:srgbClr val="008000"/>
                </a:solidFill>
                <a:latin typeface="Comic Sans MS" panose="030F0702030302020204" pitchFamily="66" charset="0"/>
              </a:rPr>
              <a:t>SUGESTÕES DE LEITURA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 b="1">
              <a:solidFill>
                <a:srgbClr val="008000"/>
              </a:solidFill>
            </a:endParaRP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LUDKE, M. e ANDRÉ, M. E. D. A. </a:t>
            </a:r>
            <a:r>
              <a:rPr lang="pt-BR" altLang="pt-BR" sz="2000" b="1"/>
              <a:t>Pesquisa em educação: abordagens qualitativas.</a:t>
            </a:r>
            <a:r>
              <a:rPr lang="pt-BR" altLang="pt-BR" sz="2000"/>
              <a:t> São Paulo: EPU, 1986.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FLICK, U. </a:t>
            </a:r>
            <a:r>
              <a:rPr lang="pt-BR" altLang="pt-BR" sz="2000" b="1"/>
              <a:t>Uma introdução à pesquisa qualitativa</a:t>
            </a:r>
            <a:r>
              <a:rPr lang="pt-BR" altLang="pt-BR" sz="2000"/>
              <a:t>. 2 Ed. Porto Alegre: Bookman, 2004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MARCONI, M. de A. e LAKATOS, E. M. </a:t>
            </a:r>
            <a:r>
              <a:rPr lang="pt-BR" altLang="pt-BR" sz="2000" b="1"/>
              <a:t>Técnicas de Pesquisa</a:t>
            </a:r>
            <a:r>
              <a:rPr lang="pt-BR" altLang="pt-BR" sz="2000"/>
              <a:t>. 6 Ed. São Paulo: Atlas, 2006.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SEVERINO, A. J. </a:t>
            </a:r>
            <a:r>
              <a:rPr lang="pt-BR" altLang="pt-BR" sz="2000" b="1"/>
              <a:t>Metodologia do trabalho científico.</a:t>
            </a:r>
            <a:r>
              <a:rPr lang="pt-BR" altLang="pt-BR" sz="2000"/>
              <a:t> 21 Ed. São Paulo: Cortez, 2000.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ALVES-MAZZOTTI, A. J. e GEWANDSZNAJDER, F. </a:t>
            </a:r>
            <a:r>
              <a:rPr lang="pt-BR" altLang="pt-BR" sz="2000" b="1"/>
              <a:t>O método nas ciências naturais e sociais: pesquisa quantitativa e qualitativa</a:t>
            </a:r>
            <a:r>
              <a:rPr lang="pt-BR" altLang="pt-BR" sz="2000"/>
              <a:t>. 2 Ed. São Paulo: Pioneira, 1999.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8"/>
          <p:cNvSpPr txBox="1">
            <a:spLocks noChangeArrowheads="1"/>
          </p:cNvSpPr>
          <p:nvPr/>
        </p:nvSpPr>
        <p:spPr bwMode="auto">
          <a:xfrm>
            <a:off x="665163" y="1876425"/>
            <a:ext cx="7927975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RICHARDSON, R.J. </a:t>
            </a:r>
            <a:r>
              <a:rPr lang="pt-BR" altLang="pt-BR" sz="2000" b="1"/>
              <a:t>Pesquisa social: métodos e técnicas.</a:t>
            </a:r>
            <a:r>
              <a:rPr lang="pt-BR" altLang="pt-BR" sz="2000"/>
              <a:t> 3 Ed., São Paulo: Atlas, 2007.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RUDIO, F. V. </a:t>
            </a:r>
            <a:r>
              <a:rPr lang="pt-BR" altLang="pt-BR" sz="2000" b="1"/>
              <a:t>Introdução ao projeto de pesquisa científica</a:t>
            </a:r>
            <a:r>
              <a:rPr lang="pt-BR" altLang="pt-BR" sz="2000"/>
              <a:t>. 32 Ed., Rio de Janeiro: Vozes, 2004.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DEMO, P. </a:t>
            </a:r>
            <a:r>
              <a:rPr lang="pt-BR" altLang="pt-BR" sz="2000" b="1"/>
              <a:t>Pesquisa: princípio científico e educativo</a:t>
            </a:r>
            <a:r>
              <a:rPr lang="pt-BR" altLang="pt-BR" sz="2000"/>
              <a:t>. 12 Ed., São Paulo: Cortez, 2003.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DEMO, P. </a:t>
            </a:r>
            <a:r>
              <a:rPr lang="pt-BR" altLang="pt-BR" sz="2000" b="1"/>
              <a:t>Pesquisa e informação qualitativa</a:t>
            </a:r>
            <a:r>
              <a:rPr lang="pt-BR" altLang="pt-BR" sz="2000"/>
              <a:t>. Campinas: Papirus, 1ª Ed., 2001.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000"/>
              <a:t>DEMO, P. </a:t>
            </a:r>
            <a:r>
              <a:rPr lang="pt-BR" altLang="pt-BR" sz="2000" b="1"/>
              <a:t>Pesquisa participante: saber pensar e intervir.</a:t>
            </a:r>
            <a:r>
              <a:rPr lang="pt-BR" altLang="pt-BR" sz="2000"/>
              <a:t> 1ª Ed., 2005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8"/>
          <p:cNvSpPr txBox="1">
            <a:spLocks noChangeArrowheads="1"/>
          </p:cNvSpPr>
          <p:nvPr/>
        </p:nvSpPr>
        <p:spPr bwMode="auto">
          <a:xfrm>
            <a:off x="665163" y="1876425"/>
            <a:ext cx="79279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4000" dirty="0" smtClean="0"/>
              <a:t>Obrigada! </a:t>
            </a:r>
            <a:endParaRPr lang="pt-BR" altLang="pt-BR" sz="4000" dirty="0"/>
          </a:p>
        </p:txBody>
      </p:sp>
    </p:spTree>
    <p:extLst>
      <p:ext uri="{BB962C8B-B14F-4D97-AF65-F5344CB8AC3E}">
        <p14:creationId xmlns:p14="http://schemas.microsoft.com/office/powerpoint/2010/main" val="91520092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773113" y="1670050"/>
            <a:ext cx="6773862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000" b="1"/>
              <a:t> </a:t>
            </a:r>
            <a:r>
              <a:rPr lang="pt-BR" altLang="pt-BR" sz="2400"/>
              <a:t>É procurar respostas para inquietações, ou para um problema.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/>
              <a:t> Atividade básica das ciências na sua indagação e descoberta da realidade. É uma atitude e uma prática de constante busca que define um processo intrinsecamente inacabado e permanente (MINAYO, 1993).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/>
              <a:t> É um processo formal e sistemático de desenvolvimento do método científico (GIL, 1999).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617663" y="965200"/>
            <a:ext cx="41386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b="1">
                <a:solidFill>
                  <a:srgbClr val="008000"/>
                </a:solidFill>
                <a:latin typeface="Comic Sans MS" panose="030F0702030302020204" pitchFamily="66" charset="0"/>
              </a:rPr>
              <a:t>O QUE É PESQUISA?</a:t>
            </a:r>
          </a:p>
        </p:txBody>
      </p:sp>
      <p:pic>
        <p:nvPicPr>
          <p:cNvPr id="17412" name="Picture 5" descr="j00787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3" y="331788"/>
            <a:ext cx="1177925" cy="28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10" descr="D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19" name="Text Box 5"/>
          <p:cNvSpPr txBox="1">
            <a:spLocks noChangeArrowheads="1"/>
          </p:cNvSpPr>
          <p:nvPr/>
        </p:nvSpPr>
        <p:spPr bwMode="auto">
          <a:xfrm>
            <a:off x="762000" y="276225"/>
            <a:ext cx="8051800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3200" b="1">
                <a:latin typeface="Comic Sans MS" panose="030F0702030302020204" pitchFamily="66" charset="0"/>
              </a:rPr>
              <a:t>O conhecimento nada mais é que a aventura pelo mar desconhecido, em busca da terra sonhada.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3200" b="1">
                <a:latin typeface="Comic Sans MS" panose="030F0702030302020204" pitchFamily="66" charset="0"/>
              </a:rPr>
              <a:t>Mas sonhar é coisa que não se ensina. Brota das profundezas do corpo, como a água brota das profundezas da terra.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3200" b="1">
                <a:latin typeface="Comic Sans MS" panose="030F0702030302020204" pitchFamily="66" charset="0"/>
              </a:rPr>
              <a:t>Como Mestre só posso então lhe dizer uma coisa: </a:t>
            </a:r>
            <a:r>
              <a:rPr lang="pt-BR" altLang="pt-BR" sz="3200" b="1" i="1">
                <a:latin typeface="Comic Sans MS" panose="030F0702030302020204" pitchFamily="66" charset="0"/>
              </a:rPr>
              <a:t>“Conte-me os seus sonhos,</a:t>
            </a:r>
            <a:r>
              <a:rPr lang="pt-BR" altLang="pt-BR" sz="3200" b="1" i="1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3200" b="1" i="1">
                <a:latin typeface="Comic Sans MS" panose="030F0702030302020204" pitchFamily="66" charset="0"/>
              </a:rPr>
              <a:t>para que sonhemos junto</a:t>
            </a:r>
            <a:r>
              <a:rPr lang="pt-BR" altLang="pt-BR" sz="3200" b="1" i="1">
                <a:solidFill>
                  <a:schemeClr val="bg1"/>
                </a:solidFill>
                <a:latin typeface="Comic Sans MS" panose="030F0702030302020204" pitchFamily="66" charset="0"/>
              </a:rPr>
              <a:t>s!”</a:t>
            </a:r>
          </a:p>
          <a:p>
            <a:pPr algn="r" eaLnBrk="1" hangingPunct="1"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3200" b="1">
                <a:latin typeface="Comic Sans MS" panose="030F0702030302020204" pitchFamily="66" charset="0"/>
              </a:rPr>
              <a:t>Rubem Alves</a:t>
            </a:r>
          </a:p>
          <a:p>
            <a:pPr algn="r" eaLnBrk="1" hangingPunct="1"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3200" b="1">
                <a:latin typeface="Comic Sans MS" panose="030F0702030302020204" pitchFamily="66" charset="0"/>
              </a:rPr>
              <a:t>A alegria de ensinar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604838" y="982663"/>
            <a:ext cx="6927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b="1">
                <a:solidFill>
                  <a:srgbClr val="008000"/>
                </a:solidFill>
                <a:latin typeface="Comic Sans MS" panose="030F0702030302020204" pitchFamily="66" charset="0"/>
              </a:rPr>
              <a:t>CLASSIFICAÇÃO DAS PESQUISAS</a:t>
            </a: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768350" y="1816100"/>
            <a:ext cx="7939088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3000"/>
              <a:t> Do ponto de vista da sua </a:t>
            </a:r>
            <a:r>
              <a:rPr lang="pt-BR" altLang="pt-BR" sz="3000" u="sng"/>
              <a:t>natureza</a:t>
            </a:r>
            <a:r>
              <a:rPr lang="pt-BR" altLang="pt-BR" sz="3000"/>
              <a:t>.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3000"/>
              <a:t> Do ponto de vista da forma de </a:t>
            </a:r>
            <a:r>
              <a:rPr lang="pt-BR" altLang="pt-BR" sz="3000" u="sng"/>
              <a:t>abordagem</a:t>
            </a:r>
            <a:r>
              <a:rPr lang="pt-BR" altLang="pt-BR" sz="3000"/>
              <a:t> do problema.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3000"/>
              <a:t> Do ponto de vista de seus </a:t>
            </a:r>
            <a:r>
              <a:rPr lang="pt-BR" altLang="pt-BR" sz="3000" u="sng"/>
              <a:t>objetivos</a:t>
            </a:r>
            <a:r>
              <a:rPr lang="pt-BR" altLang="pt-BR" sz="3000"/>
              <a:t>.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3000"/>
              <a:t> Do ponto de vista dos </a:t>
            </a:r>
            <a:r>
              <a:rPr lang="pt-BR" altLang="pt-BR" sz="3000" u="sng"/>
              <a:t>procedimentos técnicos </a:t>
            </a:r>
            <a:r>
              <a:rPr lang="pt-BR" altLang="pt-BR" sz="3000"/>
              <a:t>adotados.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04838" y="982663"/>
            <a:ext cx="6927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b="1">
                <a:solidFill>
                  <a:srgbClr val="008000"/>
                </a:solidFill>
                <a:latin typeface="Comic Sans MS" panose="030F0702030302020204" pitchFamily="66" charset="0"/>
              </a:rPr>
              <a:t>NATUREZA DA PESQUISA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715963" y="1881188"/>
            <a:ext cx="8031162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b="1" dirty="0"/>
              <a:t> Pesquisa Básica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dirty="0"/>
              <a:t>Gerar conhecimentos novos úteis para o avanço da ciência sem aplicação prática </a:t>
            </a:r>
            <a:r>
              <a:rPr lang="pt-BR" altLang="pt-BR" sz="2400" dirty="0" smtClean="0"/>
              <a:t>prevista</a:t>
            </a:r>
            <a:r>
              <a:rPr lang="pt-BR" altLang="pt-BR" sz="2400" dirty="0"/>
              <a:t>. </a:t>
            </a:r>
            <a:r>
              <a:rPr lang="pt-BR" altLang="pt-BR" sz="2400" dirty="0"/>
              <a:t>F</a:t>
            </a:r>
            <a:r>
              <a:rPr lang="pt-BR" sz="2400" dirty="0"/>
              <a:t>ocada </a:t>
            </a:r>
            <a:r>
              <a:rPr lang="pt-BR" sz="2400" dirty="0"/>
              <a:t>na melhoria de teorias </a:t>
            </a:r>
            <a:r>
              <a:rPr lang="pt-BR" sz="2400" dirty="0"/>
              <a:t>científicas, ela </a:t>
            </a:r>
            <a:r>
              <a:rPr lang="pt-BR" sz="2400" dirty="0"/>
              <a:t>refere-se ao estudo destinado a aumentar nossa base de conhecimento científico.</a:t>
            </a:r>
            <a:endParaRPr lang="pt-BR" altLang="pt-BR" sz="2400" dirty="0"/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dirty="0"/>
              <a:t> </a:t>
            </a:r>
            <a:r>
              <a:rPr lang="pt-BR" altLang="pt-BR" sz="2400" b="1" dirty="0"/>
              <a:t>Pesquisa Aplicada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dirty="0"/>
              <a:t>Gerar conhecimentos para aplicação prática dirigidos à solução de problemas específicos. </a:t>
            </a:r>
            <a:r>
              <a:rPr lang="pt-BR" altLang="pt-BR" sz="2400" dirty="0" smtClean="0"/>
              <a:t>(baseado na pesquisa básica)</a:t>
            </a:r>
            <a:r>
              <a:rPr lang="pt-BR" altLang="pt-BR" sz="2400" dirty="0" smtClean="0"/>
              <a:t>.</a:t>
            </a:r>
            <a:endParaRPr lang="pt-BR" altLang="pt-BR" sz="2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868651" y="68243"/>
            <a:ext cx="69278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b="1" dirty="0">
                <a:solidFill>
                  <a:srgbClr val="008000"/>
                </a:solidFill>
                <a:latin typeface="Comic Sans MS" panose="030F0702030302020204" pitchFamily="66" charset="0"/>
              </a:rPr>
              <a:t>FORMA DE </a:t>
            </a:r>
            <a:r>
              <a:rPr lang="pt-BR" altLang="pt-BR" b="1" dirty="0" smtClean="0">
                <a:solidFill>
                  <a:srgbClr val="008000"/>
                </a:solidFill>
                <a:latin typeface="Comic Sans MS" panose="030F0702030302020204" pitchFamily="66" charset="0"/>
              </a:rPr>
              <a:t>ABORDAGEM DO PROBLEMA</a:t>
            </a:r>
            <a:endParaRPr lang="pt-BR" altLang="pt-BR" b="1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1022350"/>
            <a:ext cx="8936038" cy="614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b="1" dirty="0"/>
              <a:t> Pesquisa Quantitativa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400" dirty="0"/>
              <a:t>Traduz em números, opiniões e informações para classificá-los e organizá-los. Utiliza métodos estatísticos.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b="1" dirty="0"/>
              <a:t> Pesquisa Qualitativa</a:t>
            </a:r>
            <a:r>
              <a:rPr lang="pt-BR" altLang="pt-BR" sz="2400" dirty="0"/>
              <a:t> É traduzida por aquilo que não pode ser mensurável, pois a realidade e o sujeito são elementos indissociáveis. Assim sendo, quando se trata do sujeito, levam-se em consideração seus traços subjetivos e suas particularidades. 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b="1" dirty="0"/>
              <a:t>Pesquisa </a:t>
            </a:r>
            <a:r>
              <a:rPr lang="pt-BR" altLang="pt-BR" sz="2400" b="1" dirty="0" err="1"/>
              <a:t>quali</a:t>
            </a:r>
            <a:r>
              <a:rPr lang="pt-BR" altLang="pt-BR" sz="2400" b="1" dirty="0"/>
              <a:t>-quanti</a:t>
            </a:r>
            <a:r>
              <a:rPr lang="pt-BR" altLang="pt-BR" sz="2400" dirty="0"/>
              <a:t>: É uma pesquisa que envolve, em um mesmo estudo, os dois tipos de abordagem mencionadas anteriormente. 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endParaRPr lang="pt-BR" altLang="pt-BR" sz="24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69888" y="623888"/>
            <a:ext cx="8677275" cy="596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b="1"/>
              <a:t> Pesquisa Exploratória: </a:t>
            </a:r>
            <a:r>
              <a:rPr lang="pt-BR" altLang="pt-BR" sz="2400"/>
              <a:t>visa proporcionar maior familiaridade com o problema com vistas a torná-lo explicito ou a construir hipóteses. Pesquisas bibliográficas e estudos de caso.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b="1"/>
              <a:t> Pesquisa Descritiva: </a:t>
            </a:r>
            <a:r>
              <a:rPr lang="pt-BR" altLang="pt-BR" sz="2400"/>
              <a:t>Descrever as características de determinadas populações ou </a:t>
            </a:r>
            <a:r>
              <a:rPr lang="pt-BR" altLang="pt-BR" sz="2400" u="sng"/>
              <a:t>fenômenos</a:t>
            </a:r>
            <a:r>
              <a:rPr lang="pt-BR" altLang="pt-BR" sz="2400"/>
              <a:t> envolve técnicas padronizadas de coleta de dados, como questionários e observação sistemática. Assume a forma de levantamento.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/>
              <a:t> </a:t>
            </a:r>
            <a:r>
              <a:rPr lang="pt-BR" altLang="pt-BR" sz="2400" b="1"/>
              <a:t>Pesquisa Explicativa:</a:t>
            </a:r>
            <a:r>
              <a:rPr lang="pt-BR" altLang="pt-BR" sz="2400"/>
              <a:t> Procura identificar os fatores que causam um determinado fenômeno, aprofundando o conhecimento da realidade. Assume a forma de Pesquisa experimental.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04838" y="276225"/>
            <a:ext cx="69278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b="1">
                <a:solidFill>
                  <a:srgbClr val="008000"/>
                </a:solidFill>
                <a:latin typeface="Comic Sans MS" panose="030F0702030302020204" pitchFamily="66" charset="0"/>
              </a:rPr>
              <a:t>QUANTO AOS OBJETIVOS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581025" y="255588"/>
            <a:ext cx="8050213" cy="490537"/>
          </a:xfrm>
        </p:spPr>
        <p:txBody>
          <a:bodyPr/>
          <a:lstStyle/>
          <a:p>
            <a:pPr eaLnBrk="1" hangingPunct="1"/>
            <a:r>
              <a:rPr lang="pt-BR" altLang="pt-BR" sz="2800" b="1" smtClean="0">
                <a:solidFill>
                  <a:srgbClr val="008000"/>
                </a:solidFill>
                <a:latin typeface="Comic Sans MS" panose="030F0702030302020204" pitchFamily="66" charset="0"/>
              </a:rPr>
              <a:t>DIFERENTES PROCEDIMENTOS TÉCNICOS</a:t>
            </a:r>
          </a:p>
        </p:txBody>
      </p:sp>
      <p:sp>
        <p:nvSpPr>
          <p:cNvPr id="22531" name="Text Box 109"/>
          <p:cNvSpPr txBox="1">
            <a:spLocks noChangeArrowheads="1"/>
          </p:cNvSpPr>
          <p:nvPr/>
        </p:nvSpPr>
        <p:spPr bwMode="auto">
          <a:xfrm>
            <a:off x="166688" y="844550"/>
            <a:ext cx="8851900" cy="4930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4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b="1" dirty="0"/>
              <a:t> Pesquisa Bibliográfica: : </a:t>
            </a:r>
            <a:r>
              <a:rPr lang="pt-BR" altLang="pt-BR" sz="2400" dirty="0"/>
              <a:t>é desenvolvida com base em material já elaborado, constituído principalmente de livros e artigos científicos. Não recomenda-se trabalhos oriundos apenas da internet.</a:t>
            </a:r>
          </a:p>
          <a:p>
            <a:pPr algn="just" eaLnBrk="1" hangingPunct="1">
              <a:lnSpc>
                <a:spcPct val="140000"/>
              </a:lnSpc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Ä"/>
            </a:pPr>
            <a:r>
              <a:rPr lang="pt-BR" altLang="pt-BR" sz="2400" b="1" dirty="0"/>
              <a:t> Pesquisa Documental: </a:t>
            </a:r>
            <a:r>
              <a:rPr lang="pt-BR" altLang="pt-BR" sz="2400" dirty="0"/>
              <a:t>É muito parecida com a bibliográfica. A diferença está na natureza das fontes, pois esta forma vale-se de materiais que não receberam ainda um tratamento </a:t>
            </a:r>
            <a:r>
              <a:rPr lang="pt-BR" altLang="pt-BR" sz="2400" dirty="0" smtClean="0"/>
              <a:t>analítico</a:t>
            </a:r>
            <a:r>
              <a:rPr lang="pt-BR" altLang="pt-BR" sz="2400" dirty="0" smtClean="0"/>
              <a:t>. </a:t>
            </a:r>
            <a:r>
              <a:rPr lang="pt-BR" altLang="pt-BR" sz="2400" dirty="0" err="1" smtClean="0"/>
              <a:t>Ex</a:t>
            </a:r>
            <a:r>
              <a:rPr lang="pt-BR" altLang="pt-BR" sz="2400" dirty="0" smtClean="0"/>
              <a:t>: </a:t>
            </a:r>
            <a:r>
              <a:rPr lang="pt-BR" altLang="pt-BR" sz="2400" dirty="0" err="1" smtClean="0"/>
              <a:t>PPC’s</a:t>
            </a:r>
            <a:r>
              <a:rPr lang="pt-BR" altLang="pt-BR" sz="2400" dirty="0" smtClean="0"/>
              <a:t>, Projetos, Documentos antigos, etc. </a:t>
            </a:r>
            <a:endParaRPr lang="pt-BR" altLang="pt-BR" sz="2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adas">
  <a:themeElements>
    <a:clrScheme name="Camada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Camada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Camadas</Template>
  <TotalTime>3030</TotalTime>
  <Words>2663</Words>
  <Application>Microsoft Office PowerPoint</Application>
  <PresentationFormat>Apresentação na tela (4:3)</PresentationFormat>
  <Paragraphs>205</Paragraphs>
  <Slides>40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8" baseType="lpstr">
      <vt:lpstr>Agency FB</vt:lpstr>
      <vt:lpstr>Arial</vt:lpstr>
      <vt:lpstr>Comic Sans MS</vt:lpstr>
      <vt:lpstr>Tahoma</vt:lpstr>
      <vt:lpstr>Times New Roman</vt:lpstr>
      <vt:lpstr>Wingdings</vt:lpstr>
      <vt:lpstr>Wingdings (L$)</vt:lpstr>
      <vt:lpstr>Camadas</vt:lpstr>
      <vt:lpstr>Pesquisa Metodológica: um caminho a construir</vt:lpstr>
      <vt:lpstr>Vamos nos conhecer?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DIFERENTES PROCEDIMENTOS TÉCNICOS</vt:lpstr>
      <vt:lpstr>Apresentação do PowerPoint</vt:lpstr>
      <vt:lpstr>Apresentação do PowerPoint</vt:lpstr>
      <vt:lpstr>O  MÉTODO CIENTÍFICO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Instrumentos da Pesquisa Qualitativa</dc:title>
  <dc:creator>.</dc:creator>
  <cp:lastModifiedBy>Deise France Moraes Araujo Ferreira</cp:lastModifiedBy>
  <cp:revision>104</cp:revision>
  <dcterms:created xsi:type="dcterms:W3CDTF">2006-11-13T16:13:09Z</dcterms:created>
  <dcterms:modified xsi:type="dcterms:W3CDTF">2017-07-10T16:52:29Z</dcterms:modified>
</cp:coreProperties>
</file>