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</p:sldMasterIdLst>
  <p:sldIdLst>
    <p:sldId id="256" r:id="rId2"/>
    <p:sldId id="299" r:id="rId3"/>
    <p:sldId id="314" r:id="rId4"/>
    <p:sldId id="310" r:id="rId5"/>
    <p:sldId id="305" r:id="rId6"/>
    <p:sldId id="306" r:id="rId7"/>
    <p:sldId id="307" r:id="rId8"/>
    <p:sldId id="308" r:id="rId9"/>
    <p:sldId id="295" r:id="rId10"/>
    <p:sldId id="309" r:id="rId11"/>
    <p:sldId id="311" r:id="rId12"/>
    <p:sldId id="272" r:id="rId13"/>
    <p:sldId id="290" r:id="rId14"/>
    <p:sldId id="291" r:id="rId15"/>
    <p:sldId id="292" r:id="rId16"/>
    <p:sldId id="293" r:id="rId17"/>
    <p:sldId id="300" r:id="rId18"/>
    <p:sldId id="294" r:id="rId19"/>
    <p:sldId id="301" r:id="rId20"/>
    <p:sldId id="260" r:id="rId21"/>
    <p:sldId id="263" r:id="rId22"/>
    <p:sldId id="257" r:id="rId23"/>
    <p:sldId id="259" r:id="rId24"/>
    <p:sldId id="275" r:id="rId25"/>
    <p:sldId id="264" r:id="rId26"/>
    <p:sldId id="265" r:id="rId27"/>
    <p:sldId id="268" r:id="rId28"/>
    <p:sldId id="266" r:id="rId29"/>
    <p:sldId id="269" r:id="rId30"/>
    <p:sldId id="276" r:id="rId31"/>
    <p:sldId id="277" r:id="rId32"/>
    <p:sldId id="278" r:id="rId33"/>
    <p:sldId id="279" r:id="rId34"/>
    <p:sldId id="284" r:id="rId35"/>
    <p:sldId id="282" r:id="rId36"/>
    <p:sldId id="313" r:id="rId37"/>
    <p:sldId id="280" r:id="rId38"/>
    <p:sldId id="281" r:id="rId39"/>
    <p:sldId id="312" r:id="rId40"/>
    <p:sldId id="304" r:id="rId41"/>
  </p:sldIdLst>
  <p:sldSz cx="9144000" cy="6858000" type="screen4x3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CCCC00"/>
    <a:srgbClr val="00CC66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689" autoAdjust="0"/>
    <p:restoredTop sz="94660"/>
  </p:normalViewPr>
  <p:slideViewPr>
    <p:cSldViewPr snapToGrid="0">
      <p:cViewPr varScale="1">
        <p:scale>
          <a:sx n="69" d="100"/>
          <a:sy n="69" d="100"/>
        </p:scale>
        <p:origin x="1698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pt-BR" altLang="pt-BR" sz="2400" smtClean="0">
                <a:latin typeface="Times New Roman" panose="02020603050405020304" pitchFamily="18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defRPr/>
                </a:pPr>
                <a:endParaRPr lang="pt-BR" altLang="pt-BR" sz="240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defRPr/>
                </a:pPr>
                <a:endParaRPr lang="pt-BR" altLang="pt-BR" sz="240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defRPr/>
                </a:pPr>
                <a:endParaRPr lang="pt-BR" altLang="pt-BR" sz="240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</p:grpSp>
      </p:grpSp>
      <p:sp>
        <p:nvSpPr>
          <p:cNvPr id="167947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pt-BR" altLang="pt-BR" noProof="0" smtClean="0"/>
              <a:t>Clique para editar o estilo do título mestre</a:t>
            </a:r>
          </a:p>
        </p:txBody>
      </p:sp>
      <p:sp>
        <p:nvSpPr>
          <p:cNvPr id="167948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pt-BR" altLang="pt-BR" noProof="0" smtClean="0"/>
              <a:t>Clique para editar o estilo do subtítulo mestre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C1BB86-D1E8-44C4-B05D-AF8A9AFD75A0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163039985"/>
      </p:ext>
    </p:extLst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72667B-50B4-4B88-B4D6-0DE2909B5E88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094301887"/>
      </p:ext>
    </p:extLst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B2CA6B-29E9-4E52-8DB6-6F91E116CB39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95307527"/>
      </p:ext>
    </p:extLst>
  </p:cSld>
  <p:clrMapOvr>
    <a:masterClrMapping/>
  </p:clrMapOvr>
  <p:transition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e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abela 2"/>
          <p:cNvSpPr>
            <a:spLocks noGrp="1"/>
          </p:cNvSpPr>
          <p:nvPr>
            <p:ph type="tbl" idx="1"/>
          </p:nvPr>
        </p:nvSpPr>
        <p:spPr>
          <a:xfrm>
            <a:off x="914400" y="1600200"/>
            <a:ext cx="7772400" cy="4530725"/>
          </a:xfrm>
        </p:spPr>
        <p:txBody>
          <a:bodyPr/>
          <a:lstStyle/>
          <a:p>
            <a:pPr lvl="0"/>
            <a:endParaRPr lang="pt-BR" noProof="0" smtClean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7F33B-C8A2-4CF4-925A-942E9973425B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245112401"/>
      </p:ext>
    </p:extLst>
  </p:cSld>
  <p:clrMapOvr>
    <a:masterClrMapping/>
  </p:clrMapOvr>
  <p:transition>
    <p:rand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ítulo e 4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sz="quarter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914400" y="1600200"/>
            <a:ext cx="3810000" cy="2189163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2"/>
          </p:nvPr>
        </p:nvSpPr>
        <p:spPr>
          <a:xfrm>
            <a:off x="4876800" y="1600200"/>
            <a:ext cx="3810000" cy="2189163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3"/>
          </p:nvPr>
        </p:nvSpPr>
        <p:spPr>
          <a:xfrm>
            <a:off x="914400" y="3941763"/>
            <a:ext cx="3810000" cy="218916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876800" y="3941763"/>
            <a:ext cx="3810000" cy="218916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D6781D-FBE3-4A7E-A9D3-EFCAF9489FDB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602187858"/>
      </p:ext>
    </p:extLst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B3023A-480C-48F9-959B-875D93680166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848446813"/>
      </p:ext>
    </p:extLst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982459-4D46-4F32-A074-10062AFE80BB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038182010"/>
      </p:ext>
    </p:extLst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A6FFC6-EC98-48F6-B352-572B5103F59D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47684516"/>
      </p:ext>
    </p:extLst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80D953-5C57-4F4B-8968-CC17C4BC9B32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046332825"/>
      </p:ext>
    </p:extLst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CB5DC0-CF73-410A-8A4D-C008B4BD1ACC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005532677"/>
      </p:ext>
    </p:extLst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FEA9A1-87BD-4F57-B5DF-4B561E302E6D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844865799"/>
      </p:ext>
    </p:extLst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4119D0-42B5-42A9-A4AC-883FCB478C53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853611326"/>
      </p:ext>
    </p:extLst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E6B21E-126A-4355-AD67-2023E847E296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245018705"/>
      </p:ext>
    </p:extLst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03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pt-BR" altLang="pt-BR" sz="2400" smtClean="0">
                <a:latin typeface="Times New Roman" panose="02020603050405020304" pitchFamily="18" charset="0"/>
              </a:endParaRPr>
            </a:p>
          </p:txBody>
        </p:sp>
        <p:grpSp>
          <p:nvGrpSpPr>
            <p:cNvPr id="1034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035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defRPr/>
                </a:pPr>
                <a:endParaRPr lang="pt-BR" altLang="pt-BR" sz="240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36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estilo do título mestre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os estilos do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</a:p>
        </p:txBody>
      </p:sp>
      <p:sp>
        <p:nvSpPr>
          <p:cNvPr id="166921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166922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166923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pPr>
              <a:defRPr/>
            </a:pPr>
            <a:fld id="{5C98C524-0C72-4D36-A3FB-2D827515BAAD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  <p:sp>
        <p:nvSpPr>
          <p:cNvPr id="1032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8" r:id="rId1"/>
    <p:sldLayoutId id="2147483779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7" r:id="rId10"/>
    <p:sldLayoutId id="2147483788" r:id="rId11"/>
    <p:sldLayoutId id="2147483789" r:id="rId12"/>
    <p:sldLayoutId id="2147483790" r:id="rId13"/>
  </p:sldLayoutIdLst>
  <p:transition>
    <p:random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anose="05000000000000000000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anose="05000000000000000000" pitchFamily="2" charset="2"/>
        <a:buChar char="n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2.wmf"/><Relationship Id="rId5" Type="http://schemas.openxmlformats.org/officeDocument/2006/relationships/image" Target="../media/image6.wmf"/><Relationship Id="rId4" Type="http://schemas.openxmlformats.org/officeDocument/2006/relationships/image" Target="../media/image5.gi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d0iGFwqif5c" TargetMode="External"/><Relationship Id="rId2" Type="http://schemas.openxmlformats.org/officeDocument/2006/relationships/hyperlink" Target="https://www.youtube.com/watch?v=Z7__rH62yoQ" TargetMode="Externa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01738" y="762000"/>
            <a:ext cx="7475537" cy="2338388"/>
          </a:xfrm>
        </p:spPr>
        <p:txBody>
          <a:bodyPr/>
          <a:lstStyle/>
          <a:p>
            <a:pPr eaLnBrk="1" hangingPunct="1"/>
            <a:r>
              <a:rPr lang="pt-BR" altLang="pt-BR" b="1" smtClean="0">
                <a:solidFill>
                  <a:srgbClr val="008000"/>
                </a:solidFill>
                <a:latin typeface="Comic Sans MS" panose="030F0702030302020204" pitchFamily="66" charset="0"/>
              </a:rPr>
              <a:t>Pesquisa Metodológica: um caminho a construir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69963" y="3602038"/>
            <a:ext cx="4892675" cy="2466975"/>
          </a:xfrm>
        </p:spPr>
        <p:txBody>
          <a:bodyPr/>
          <a:lstStyle/>
          <a:p>
            <a:pPr eaLnBrk="1" hangingPunct="1"/>
            <a:r>
              <a:rPr lang="pt-BR" altLang="pt-BR" dirty="0" err="1" smtClean="0">
                <a:solidFill>
                  <a:schemeClr val="hlink"/>
                </a:solidFill>
              </a:rPr>
              <a:t>Profª</a:t>
            </a:r>
            <a:r>
              <a:rPr lang="pt-BR" altLang="pt-BR" dirty="0" smtClean="0">
                <a:solidFill>
                  <a:schemeClr val="hlink"/>
                </a:solidFill>
              </a:rPr>
              <a:t>. Deise France Ferreira</a:t>
            </a:r>
          </a:p>
          <a:p>
            <a:pPr eaLnBrk="1" hangingPunct="1"/>
            <a:r>
              <a:rPr lang="pt-BR" altLang="pt-BR" dirty="0" smtClean="0">
                <a:solidFill>
                  <a:schemeClr val="hlink"/>
                </a:solidFill>
              </a:rPr>
              <a:t>Pedagoga e Mestre em Educação - UFPE</a:t>
            </a:r>
          </a:p>
        </p:txBody>
      </p:sp>
      <p:pic>
        <p:nvPicPr>
          <p:cNvPr id="15364" name="Picture 6" descr="puzzl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7525" y="3797300"/>
            <a:ext cx="2927350" cy="275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3"/>
          <p:cNvSpPr txBox="1">
            <a:spLocks noChangeArrowheads="1"/>
          </p:cNvSpPr>
          <p:nvPr/>
        </p:nvSpPr>
        <p:spPr bwMode="auto">
          <a:xfrm>
            <a:off x="249238" y="0"/>
            <a:ext cx="8756650" cy="685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40000"/>
              </a:lnSpc>
              <a:spcBef>
                <a:spcPct val="50000"/>
              </a:spcBef>
              <a:buClrTx/>
              <a:buSzTx/>
              <a:buFont typeface="Wingdings" panose="05000000000000000000" pitchFamily="2" charset="2"/>
              <a:buChar char="Ä"/>
            </a:pPr>
            <a:r>
              <a:rPr lang="pt-BR" altLang="pt-BR" sz="2400" b="1"/>
              <a:t>Pesquisa Experimental:</a:t>
            </a:r>
            <a:r>
              <a:rPr lang="pt-BR" altLang="pt-BR" sz="2400"/>
              <a:t> O estudo experimental segue um planejamento rigoroso. As etapas de pesquisa iniciam pela formulação exata do problema e das hipóteses, que delimitam as variáveis precisas e controladas que atuam no fenômeno estudado (TRIVIÑOS, 1987).</a:t>
            </a:r>
            <a:endParaRPr lang="pt-BR" altLang="pt-BR" sz="2400" b="1"/>
          </a:p>
          <a:p>
            <a:pPr algn="just" eaLnBrk="1" hangingPunct="1">
              <a:lnSpc>
                <a:spcPct val="140000"/>
              </a:lnSpc>
              <a:spcBef>
                <a:spcPct val="50000"/>
              </a:spcBef>
              <a:buClrTx/>
              <a:buSzTx/>
              <a:buFont typeface="Wingdings" panose="05000000000000000000" pitchFamily="2" charset="2"/>
              <a:buChar char="Ä"/>
            </a:pPr>
            <a:r>
              <a:rPr lang="pt-BR" altLang="pt-BR" sz="2400" b="1"/>
              <a:t> Levantamento:</a:t>
            </a:r>
            <a:r>
              <a:rPr lang="pt-BR" altLang="pt-BR" sz="2400"/>
              <a:t> interrogação direta (censo).</a:t>
            </a:r>
          </a:p>
          <a:p>
            <a:pPr algn="just" eaLnBrk="1" hangingPunct="1">
              <a:lnSpc>
                <a:spcPct val="140000"/>
              </a:lnSpc>
              <a:spcBef>
                <a:spcPct val="50000"/>
              </a:spcBef>
              <a:buClrTx/>
              <a:buSzTx/>
              <a:buFont typeface="Wingdings" panose="05000000000000000000" pitchFamily="2" charset="2"/>
              <a:buChar char="Ä"/>
            </a:pPr>
            <a:r>
              <a:rPr lang="pt-BR" altLang="pt-BR" sz="2400"/>
              <a:t> </a:t>
            </a:r>
            <a:r>
              <a:rPr lang="pt-BR" altLang="pt-BR" sz="2400" b="1"/>
              <a:t>Estudo de caso:</a:t>
            </a:r>
            <a:r>
              <a:rPr lang="pt-BR" altLang="pt-BR" sz="2400"/>
              <a:t> procura o aprofundamento de uma realidade específica. É basicamente realizada por meio da observação direta das atividades do grupo estudado e de entrevistas com informantes para captar as explicações e interpretações do ocorrem naquela realidade</a:t>
            </a:r>
          </a:p>
          <a:p>
            <a:pPr algn="just" eaLnBrk="1" hangingPunct="1">
              <a:lnSpc>
                <a:spcPct val="140000"/>
              </a:lnSpc>
              <a:spcBef>
                <a:spcPct val="50000"/>
              </a:spcBef>
              <a:buClrTx/>
              <a:buSzTx/>
              <a:buFont typeface="Wingdings" panose="05000000000000000000" pitchFamily="2" charset="2"/>
              <a:buChar char="Ä"/>
            </a:pPr>
            <a:endParaRPr lang="pt-BR" altLang="pt-BR" sz="240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3"/>
          <p:cNvSpPr txBox="1">
            <a:spLocks noChangeArrowheads="1"/>
          </p:cNvSpPr>
          <p:nvPr/>
        </p:nvSpPr>
        <p:spPr bwMode="auto">
          <a:xfrm>
            <a:off x="249238" y="0"/>
            <a:ext cx="8756650" cy="6335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40000"/>
              </a:lnSpc>
              <a:spcBef>
                <a:spcPct val="50000"/>
              </a:spcBef>
              <a:buClrTx/>
              <a:buSzTx/>
              <a:buFont typeface="Wingdings" panose="05000000000000000000" pitchFamily="2" charset="2"/>
              <a:buChar char="Ä"/>
            </a:pPr>
            <a:r>
              <a:rPr lang="pt-BR" altLang="pt-BR" sz="2300" b="1" dirty="0"/>
              <a:t>Pesquisa-ação:</a:t>
            </a:r>
            <a:r>
              <a:rPr lang="pt-BR" altLang="pt-BR" sz="2300" dirty="0"/>
              <a:t> A pesquisa-ação pressupõe uma participação planejada do pesquisador na situação </a:t>
            </a:r>
            <a:r>
              <a:rPr lang="pt-BR" altLang="pt-BR" sz="2300" u="sng" dirty="0"/>
              <a:t>problemática a ser investigada</a:t>
            </a:r>
            <a:r>
              <a:rPr lang="pt-BR" altLang="pt-BR" sz="2300" dirty="0"/>
              <a:t>. O processo de pesquisa recorre a uma metodologia sistemática, no sentido de </a:t>
            </a:r>
            <a:r>
              <a:rPr lang="pt-BR" altLang="pt-BR" sz="2300" u="sng" dirty="0"/>
              <a:t>transformar as realidades </a:t>
            </a:r>
            <a:r>
              <a:rPr lang="pt-BR" altLang="pt-BR" sz="2300" u="sng" dirty="0" smtClean="0"/>
              <a:t>observadas.  </a:t>
            </a:r>
            <a:endParaRPr lang="pt-BR" altLang="pt-BR" sz="2300" u="sng" dirty="0"/>
          </a:p>
          <a:p>
            <a:pPr algn="just" eaLnBrk="1" hangingPunct="1">
              <a:lnSpc>
                <a:spcPct val="140000"/>
              </a:lnSpc>
              <a:spcBef>
                <a:spcPct val="50000"/>
              </a:spcBef>
              <a:buClrTx/>
              <a:buSzTx/>
              <a:buFont typeface="Wingdings" panose="05000000000000000000" pitchFamily="2" charset="2"/>
              <a:buChar char="Ä"/>
            </a:pPr>
            <a:r>
              <a:rPr lang="pt-BR" altLang="pt-BR" sz="2300" b="1" dirty="0"/>
              <a:t>Pesquisa Participante:</a:t>
            </a:r>
            <a:r>
              <a:rPr lang="pt-BR" altLang="pt-BR" sz="2300" dirty="0"/>
              <a:t> interação entre pesquisadores e membros da situação investigadas. Sem intenção de modificar nem resolver nenhum problema especifico como a pesquisa-ação. </a:t>
            </a:r>
          </a:p>
          <a:p>
            <a:pPr algn="just" eaLnBrk="1" hangingPunct="1">
              <a:lnSpc>
                <a:spcPct val="140000"/>
              </a:lnSpc>
              <a:spcBef>
                <a:spcPct val="50000"/>
              </a:spcBef>
              <a:buClrTx/>
              <a:buSzTx/>
              <a:buFont typeface="Wingdings" panose="05000000000000000000" pitchFamily="2" charset="2"/>
              <a:buChar char="Ä"/>
            </a:pPr>
            <a:r>
              <a:rPr lang="pt-BR" altLang="pt-BR" sz="2300" dirty="0"/>
              <a:t> </a:t>
            </a:r>
            <a:r>
              <a:rPr lang="pt-BR" altLang="pt-BR" sz="2300" b="1" dirty="0"/>
              <a:t>Pesquisa de Campo: </a:t>
            </a:r>
            <a:r>
              <a:rPr lang="pt-BR" altLang="pt-BR" sz="2300" dirty="0"/>
              <a:t>A pesquisa de campo caracteriza-se pelas investigações em que, além da pesquisa bibliográfica e/ou documental, se realiza coleta de dados junto a pessoas, com o recurso de diferentes tipos de pesquisa (FONSECA, 2002).</a:t>
            </a:r>
            <a:endParaRPr lang="pt-BR" altLang="pt-BR" sz="2300" b="1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977900" y="328613"/>
            <a:ext cx="7127875" cy="538162"/>
          </a:xfrm>
        </p:spPr>
        <p:txBody>
          <a:bodyPr/>
          <a:lstStyle/>
          <a:p>
            <a:pPr algn="ctr" eaLnBrk="1" hangingPunct="1"/>
            <a:r>
              <a:rPr lang="pt-BR" altLang="pt-BR" sz="2800" b="1" smtClean="0">
                <a:solidFill>
                  <a:srgbClr val="008000"/>
                </a:solidFill>
                <a:latin typeface="Comic Sans MS" panose="030F0702030302020204" pitchFamily="66" charset="0"/>
              </a:rPr>
              <a:t>O  MÉTODO CIENTÍFICO</a:t>
            </a:r>
          </a:p>
        </p:txBody>
      </p:sp>
      <p:grpSp>
        <p:nvGrpSpPr>
          <p:cNvPr id="26627" name="Group 38"/>
          <p:cNvGrpSpPr>
            <a:grpSpLocks/>
          </p:cNvGrpSpPr>
          <p:nvPr/>
        </p:nvGrpSpPr>
        <p:grpSpPr bwMode="auto">
          <a:xfrm>
            <a:off x="646113" y="1163638"/>
            <a:ext cx="8201025" cy="5513387"/>
            <a:chOff x="181" y="477"/>
            <a:chExt cx="5166" cy="3473"/>
          </a:xfrm>
        </p:grpSpPr>
        <p:pic>
          <p:nvPicPr>
            <p:cNvPr id="26628" name="Picture 39" descr="j019538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76" y="1015"/>
              <a:ext cx="1025" cy="12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6629" name="Picture 40" descr="j019581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8" y="793"/>
              <a:ext cx="1069" cy="12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6630" name="Picture 41" descr="j0234687"/>
            <p:cNvPicPr>
              <a:picLocks noChangeAspect="1" noChangeArrowheads="1" noCrop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59" y="908"/>
              <a:ext cx="1569" cy="105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6631" name="AutoShape 42"/>
            <p:cNvSpPr>
              <a:spLocks noChangeArrowheads="1"/>
            </p:cNvSpPr>
            <p:nvPr/>
          </p:nvSpPr>
          <p:spPr bwMode="auto">
            <a:xfrm>
              <a:off x="1339" y="1349"/>
              <a:ext cx="453" cy="335"/>
            </a:xfrm>
            <a:prstGeom prst="rightArrow">
              <a:avLst>
                <a:gd name="adj1" fmla="val 50000"/>
                <a:gd name="adj2" fmla="val 33806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anose="05000000000000000000" pitchFamily="2" charset="2"/>
                <a:buChar char="n"/>
                <a:defRPr sz="23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pt-BR" altLang="pt-BR" sz="1800"/>
            </a:p>
          </p:txBody>
        </p:sp>
        <p:sp>
          <p:nvSpPr>
            <p:cNvPr id="26632" name="AutoShape 43"/>
            <p:cNvSpPr>
              <a:spLocks noChangeArrowheads="1"/>
            </p:cNvSpPr>
            <p:nvPr/>
          </p:nvSpPr>
          <p:spPr bwMode="auto">
            <a:xfrm>
              <a:off x="3805" y="2115"/>
              <a:ext cx="371" cy="574"/>
            </a:xfrm>
            <a:prstGeom prst="downArrow">
              <a:avLst>
                <a:gd name="adj1" fmla="val 50000"/>
                <a:gd name="adj2" fmla="val 38679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anose="05000000000000000000" pitchFamily="2" charset="2"/>
                <a:buChar char="n"/>
                <a:defRPr sz="23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pt-BR" altLang="pt-BR" sz="1800"/>
            </a:p>
          </p:txBody>
        </p:sp>
        <p:sp>
          <p:nvSpPr>
            <p:cNvPr id="26633" name="Text Box 44"/>
            <p:cNvSpPr txBox="1">
              <a:spLocks noChangeArrowheads="1"/>
            </p:cNvSpPr>
            <p:nvPr/>
          </p:nvSpPr>
          <p:spPr bwMode="auto">
            <a:xfrm>
              <a:off x="4176" y="647"/>
              <a:ext cx="1171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anose="05000000000000000000" pitchFamily="2" charset="2"/>
                <a:buChar char="n"/>
                <a:defRPr sz="23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pt-BR" altLang="pt-BR" sz="1800" b="1">
                  <a:latin typeface="Tahoma" panose="020B0604030504040204" pitchFamily="34" charset="0"/>
                </a:rPr>
                <a:t>A EXPERIÊNCIA</a:t>
              </a:r>
            </a:p>
          </p:txBody>
        </p:sp>
        <p:sp>
          <p:nvSpPr>
            <p:cNvPr id="26634" name="Text Box 45"/>
            <p:cNvSpPr txBox="1">
              <a:spLocks noChangeArrowheads="1"/>
            </p:cNvSpPr>
            <p:nvPr/>
          </p:nvSpPr>
          <p:spPr bwMode="auto">
            <a:xfrm>
              <a:off x="181" y="477"/>
              <a:ext cx="117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anose="05000000000000000000" pitchFamily="2" charset="2"/>
                <a:buChar char="n"/>
                <a:defRPr sz="23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pt-BR" altLang="pt-BR" sz="1800" b="1">
                  <a:latin typeface="Tahoma" panose="020B0604030504040204" pitchFamily="34" charset="0"/>
                </a:rPr>
                <a:t>A IDÉIA</a:t>
              </a:r>
            </a:p>
          </p:txBody>
        </p:sp>
        <p:sp>
          <p:nvSpPr>
            <p:cNvPr id="26635" name="AutoShape 46"/>
            <p:cNvSpPr>
              <a:spLocks noChangeArrowheads="1"/>
            </p:cNvSpPr>
            <p:nvPr/>
          </p:nvSpPr>
          <p:spPr bwMode="auto">
            <a:xfrm>
              <a:off x="3476" y="1398"/>
              <a:ext cx="453" cy="335"/>
            </a:xfrm>
            <a:prstGeom prst="rightArrow">
              <a:avLst>
                <a:gd name="adj1" fmla="val 50000"/>
                <a:gd name="adj2" fmla="val 33806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anose="05000000000000000000" pitchFamily="2" charset="2"/>
                <a:buChar char="n"/>
                <a:defRPr sz="23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pt-BR" altLang="pt-BR" sz="1800"/>
            </a:p>
          </p:txBody>
        </p:sp>
        <p:sp>
          <p:nvSpPr>
            <p:cNvPr id="26636" name="AutoShape 47"/>
            <p:cNvSpPr>
              <a:spLocks noChangeArrowheads="1"/>
            </p:cNvSpPr>
            <p:nvPr/>
          </p:nvSpPr>
          <p:spPr bwMode="auto">
            <a:xfrm>
              <a:off x="1422" y="2258"/>
              <a:ext cx="699" cy="526"/>
            </a:xfrm>
            <a:custGeom>
              <a:avLst/>
              <a:gdLst>
                <a:gd name="T0" fmla="*/ 1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1 w 21600"/>
                <a:gd name="T9" fmla="*/ 0 h 21600"/>
                <a:gd name="T10" fmla="*/ 1 w 21600"/>
                <a:gd name="T11" fmla="*/ 0 h 21600"/>
                <a:gd name="T12" fmla="*/ 17694720 60000 65536"/>
                <a:gd name="T13" fmla="*/ 11796480 60000 65536"/>
                <a:gd name="T14" fmla="*/ 11796480 60000 65536"/>
                <a:gd name="T15" fmla="*/ 5898240 60000 65536"/>
                <a:gd name="T16" fmla="*/ 0 60000 65536"/>
                <a:gd name="T17" fmla="*/ 0 60000 65536"/>
                <a:gd name="T18" fmla="*/ 0 w 21600"/>
                <a:gd name="T19" fmla="*/ 14414 h 21600"/>
                <a:gd name="T20" fmla="*/ 18510 w 21600"/>
                <a:gd name="T21" fmla="*/ 216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5429" y="0"/>
                  </a:moveTo>
                  <a:lnTo>
                    <a:pt x="9257" y="7200"/>
                  </a:lnTo>
                  <a:lnTo>
                    <a:pt x="12343" y="7200"/>
                  </a:lnTo>
                  <a:lnTo>
                    <a:pt x="12343" y="14400"/>
                  </a:lnTo>
                  <a:lnTo>
                    <a:pt x="0" y="14400"/>
                  </a:lnTo>
                  <a:lnTo>
                    <a:pt x="0" y="21600"/>
                  </a:lnTo>
                  <a:lnTo>
                    <a:pt x="18514" y="21600"/>
                  </a:lnTo>
                  <a:lnTo>
                    <a:pt x="18514" y="7200"/>
                  </a:lnTo>
                  <a:lnTo>
                    <a:pt x="21600" y="7200"/>
                  </a:lnTo>
                  <a:lnTo>
                    <a:pt x="15429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6637" name="AutoShape 48"/>
            <p:cNvSpPr>
              <a:spLocks noChangeArrowheads="1"/>
            </p:cNvSpPr>
            <p:nvPr/>
          </p:nvSpPr>
          <p:spPr bwMode="auto">
            <a:xfrm>
              <a:off x="2778" y="3261"/>
              <a:ext cx="534" cy="383"/>
            </a:xfrm>
            <a:prstGeom prst="leftArrow">
              <a:avLst>
                <a:gd name="adj1" fmla="val 50000"/>
                <a:gd name="adj2" fmla="val 34856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anose="05000000000000000000" pitchFamily="2" charset="2"/>
                <a:buChar char="n"/>
                <a:defRPr sz="23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pt-BR" altLang="pt-BR" sz="1800"/>
            </a:p>
          </p:txBody>
        </p:sp>
        <p:sp>
          <p:nvSpPr>
            <p:cNvPr id="26638" name="Text Box 49"/>
            <p:cNvSpPr txBox="1">
              <a:spLocks noChangeArrowheads="1"/>
            </p:cNvSpPr>
            <p:nvPr/>
          </p:nvSpPr>
          <p:spPr bwMode="auto">
            <a:xfrm>
              <a:off x="1903" y="514"/>
              <a:ext cx="117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anose="05000000000000000000" pitchFamily="2" charset="2"/>
                <a:buChar char="n"/>
                <a:defRPr sz="23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pt-BR" altLang="pt-BR" sz="1800" b="1">
                  <a:latin typeface="Tahoma" panose="020B0604030504040204" pitchFamily="34" charset="0"/>
                </a:rPr>
                <a:t>A PERGUNTA</a:t>
              </a:r>
            </a:p>
          </p:txBody>
        </p:sp>
        <p:sp>
          <p:nvSpPr>
            <p:cNvPr id="26639" name="Text Box 50"/>
            <p:cNvSpPr txBox="1">
              <a:spLocks noChangeArrowheads="1"/>
            </p:cNvSpPr>
            <p:nvPr/>
          </p:nvSpPr>
          <p:spPr bwMode="auto">
            <a:xfrm>
              <a:off x="3436" y="3016"/>
              <a:ext cx="1171" cy="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anose="05000000000000000000" pitchFamily="2" charset="2"/>
                <a:buChar char="n"/>
                <a:defRPr sz="23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pt-BR" altLang="pt-BR" sz="1800" b="1">
                  <a:latin typeface="Tahoma" panose="020B0604030504040204" pitchFamily="34" charset="0"/>
                </a:rPr>
                <a:t>OS RESULTADOS E CONCLUSÕES</a:t>
              </a:r>
            </a:p>
          </p:txBody>
        </p:sp>
        <p:sp>
          <p:nvSpPr>
            <p:cNvPr id="26640" name="Text Box 51"/>
            <p:cNvSpPr txBox="1">
              <a:spLocks noChangeArrowheads="1"/>
            </p:cNvSpPr>
            <p:nvPr/>
          </p:nvSpPr>
          <p:spPr bwMode="auto">
            <a:xfrm>
              <a:off x="1617" y="3283"/>
              <a:ext cx="842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anose="05000000000000000000" pitchFamily="2" charset="2"/>
                <a:buChar char="n"/>
                <a:defRPr sz="23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pt-BR" altLang="pt-BR" sz="1800" b="1">
                  <a:latin typeface="Tahoma" panose="020B0604030504040204" pitchFamily="34" charset="0"/>
                </a:rPr>
                <a:t>NOVAS DÚVIDAS</a:t>
              </a:r>
            </a:p>
          </p:txBody>
        </p:sp>
        <p:pic>
          <p:nvPicPr>
            <p:cNvPr id="26641" name="Picture 52" descr="j0299125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87" y="2640"/>
              <a:ext cx="628" cy="11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6642" name="Picture 53" descr="j0078711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2" y="2147"/>
              <a:ext cx="640" cy="18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720725" y="1646238"/>
            <a:ext cx="7815263" cy="4708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74638" indent="-274638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pt-BR" sz="2400"/>
              <a:t>O projeto de pesquisa deve, fundamentalmente, responder as seguintes perguntas (Rudio, 1986):</a:t>
            </a:r>
          </a:p>
          <a:p>
            <a:pPr eaLnBrk="1" hangingPunct="1">
              <a:spcBef>
                <a:spcPct val="50000"/>
              </a:spcBef>
              <a:buClrTx/>
              <a:buSzTx/>
              <a:buFont typeface="Wingdings" panose="05000000000000000000" pitchFamily="2" charset="2"/>
              <a:buChar char="Ä"/>
            </a:pPr>
            <a:r>
              <a:rPr lang="pt-BR" altLang="pt-BR" sz="2400" b="1"/>
              <a:t> O que pesquisar?</a:t>
            </a:r>
            <a:r>
              <a:rPr lang="pt-BR" altLang="pt-BR" sz="2400"/>
              <a:t> </a:t>
            </a:r>
          </a:p>
          <a:p>
            <a:pPr eaLnBrk="1" hangingPunct="1">
              <a:spcBef>
                <a:spcPct val="50000"/>
              </a:spcBef>
              <a:buClrTx/>
              <a:buSzTx/>
              <a:buFont typeface="Wingdings" panose="05000000000000000000" pitchFamily="2" charset="2"/>
              <a:buChar char="Ä"/>
            </a:pPr>
            <a:r>
              <a:rPr lang="pt-BR" altLang="pt-BR" sz="2400" b="1"/>
              <a:t> Por que pesquisar?</a:t>
            </a:r>
            <a:r>
              <a:rPr lang="pt-BR" altLang="pt-BR" sz="2400"/>
              <a:t> </a:t>
            </a:r>
          </a:p>
          <a:p>
            <a:pPr eaLnBrk="1" hangingPunct="1">
              <a:spcBef>
                <a:spcPct val="50000"/>
              </a:spcBef>
              <a:buClrTx/>
              <a:buSzTx/>
              <a:buFont typeface="Wingdings" panose="05000000000000000000" pitchFamily="2" charset="2"/>
              <a:buChar char="Ä"/>
            </a:pPr>
            <a:r>
              <a:rPr lang="pt-BR" altLang="pt-BR" sz="2400" b="1"/>
              <a:t> Para que pesquisar?</a:t>
            </a:r>
            <a:r>
              <a:rPr lang="pt-BR" altLang="pt-BR" sz="2400"/>
              <a:t> </a:t>
            </a:r>
          </a:p>
          <a:p>
            <a:pPr eaLnBrk="1" hangingPunct="1">
              <a:spcBef>
                <a:spcPct val="50000"/>
              </a:spcBef>
              <a:buClrTx/>
              <a:buSzTx/>
              <a:buFont typeface="Wingdings" panose="05000000000000000000" pitchFamily="2" charset="2"/>
              <a:buChar char="Ä"/>
            </a:pPr>
            <a:r>
              <a:rPr lang="pt-BR" altLang="pt-BR" sz="2400" b="1"/>
              <a:t> Como pesquisar?</a:t>
            </a:r>
            <a:r>
              <a:rPr lang="pt-BR" altLang="pt-BR" sz="2400"/>
              <a:t> </a:t>
            </a:r>
          </a:p>
          <a:p>
            <a:pPr eaLnBrk="1" hangingPunct="1">
              <a:spcBef>
                <a:spcPct val="50000"/>
              </a:spcBef>
              <a:buClrTx/>
              <a:buSzTx/>
              <a:buFont typeface="Wingdings" panose="05000000000000000000" pitchFamily="2" charset="2"/>
              <a:buChar char="Ä"/>
            </a:pPr>
            <a:r>
              <a:rPr lang="pt-BR" altLang="pt-BR" sz="2400" b="1"/>
              <a:t> Quando pesquisar?</a:t>
            </a:r>
            <a:r>
              <a:rPr lang="pt-BR" altLang="pt-BR" sz="2400"/>
              <a:t> </a:t>
            </a:r>
          </a:p>
          <a:p>
            <a:pPr eaLnBrk="1" hangingPunct="1">
              <a:spcBef>
                <a:spcPct val="50000"/>
              </a:spcBef>
              <a:buClrTx/>
              <a:buSzTx/>
              <a:buFont typeface="Wingdings" panose="05000000000000000000" pitchFamily="2" charset="2"/>
              <a:buChar char="Ä"/>
            </a:pPr>
            <a:r>
              <a:rPr lang="pt-BR" altLang="pt-BR" sz="2400" b="1"/>
              <a:t> Com que recursos? *</a:t>
            </a:r>
            <a:endParaRPr lang="pt-BR" altLang="pt-BR" sz="2400"/>
          </a:p>
          <a:p>
            <a:pPr eaLnBrk="1" hangingPunct="1">
              <a:spcBef>
                <a:spcPct val="50000"/>
              </a:spcBef>
              <a:buClrTx/>
              <a:buSzTx/>
              <a:buFont typeface="Wingdings" panose="05000000000000000000" pitchFamily="2" charset="2"/>
              <a:buChar char="Ä"/>
            </a:pPr>
            <a:r>
              <a:rPr lang="pt-BR" altLang="pt-BR" sz="2400" b="1"/>
              <a:t> Pesquisado por quem?</a:t>
            </a:r>
            <a:r>
              <a:rPr lang="pt-BR" altLang="pt-BR" sz="2400"/>
              <a:t> </a:t>
            </a: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676275" y="925513"/>
            <a:ext cx="75438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b="1">
                <a:solidFill>
                  <a:srgbClr val="008000"/>
                </a:solidFill>
                <a:latin typeface="Comic Sans MS" panose="030F0702030302020204" pitchFamily="66" charset="0"/>
              </a:rPr>
              <a:t>ETAPAS DA PESQUISA</a:t>
            </a:r>
          </a:p>
        </p:txBody>
      </p:sp>
      <p:pic>
        <p:nvPicPr>
          <p:cNvPr id="27652" name="Picture 4" descr="j007881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9513" y="2851150"/>
            <a:ext cx="3857625" cy="3602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4"/>
          <p:cNvSpPr>
            <a:spLocks noChangeArrowheads="1"/>
          </p:cNvSpPr>
          <p:nvPr/>
        </p:nvSpPr>
        <p:spPr bwMode="auto">
          <a:xfrm>
            <a:off x="623888" y="711200"/>
            <a:ext cx="82042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2400" b="1">
                <a:solidFill>
                  <a:srgbClr val="008000"/>
                </a:solidFill>
                <a:latin typeface="Comic Sans MS" panose="030F0702030302020204" pitchFamily="66" charset="0"/>
              </a:rPr>
              <a:t>TÓPICOS BÁSICOS PARA ELABORAÇÃO DE UM PROJETO DE PESQUISA EM EDUCAÇÃO</a:t>
            </a:r>
          </a:p>
        </p:txBody>
      </p:sp>
      <p:sp>
        <p:nvSpPr>
          <p:cNvPr id="28675" name="Text Box 5"/>
          <p:cNvSpPr txBox="1">
            <a:spLocks noChangeArrowheads="1"/>
          </p:cNvSpPr>
          <p:nvPr/>
        </p:nvSpPr>
        <p:spPr bwMode="auto">
          <a:xfrm>
            <a:off x="581025" y="1787525"/>
            <a:ext cx="8240713" cy="2554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pt-BR" sz="2000" b="1"/>
              <a:t>1 - INTRODUÇÃO</a:t>
            </a:r>
            <a:r>
              <a:rPr lang="pt-BR" altLang="pt-BR" sz="2000"/>
              <a:t> (tema e problema)</a:t>
            </a:r>
          </a:p>
          <a:p>
            <a:pPr algn="just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pt-BR" sz="2000"/>
              <a:t>O tema é o assunto geral sobre o qual se pretende investigar. É uma primeira delimitação dentro de uma área de pesquisa, de um campo de conhecimento. </a:t>
            </a:r>
          </a:p>
          <a:p>
            <a:pPr algn="just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pt-BR" sz="2000"/>
              <a:t>Explicitar o problema é uma questão básica da investigação, pois pressupõe reflexão, amadurecimento do tema pela LEITURA ou pela EXPERIÊNCIA, troca de ideias com pares. </a:t>
            </a:r>
          </a:p>
        </p:txBody>
      </p:sp>
      <p:pic>
        <p:nvPicPr>
          <p:cNvPr id="28676" name="Picture 6" descr="computerkey_colo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9900" y="4586288"/>
            <a:ext cx="2038350" cy="2087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7" name="Text Box 7"/>
          <p:cNvSpPr txBox="1">
            <a:spLocks noChangeArrowheads="1"/>
          </p:cNvSpPr>
          <p:nvPr/>
        </p:nvSpPr>
        <p:spPr bwMode="auto">
          <a:xfrm>
            <a:off x="644525" y="4808538"/>
            <a:ext cx="6030913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pt-BR" sz="2000"/>
              <a:t>O problema é uma pergunta ou questão específica que se pretende investigar. Supõe uma delimitação maior do que o tema. Ao problematizar a questão, cabe perguntar que outros aspectos da realidade se relacionam com o problema.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612775" y="390525"/>
            <a:ext cx="6376988" cy="212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pt-BR" altLang="pt-BR" sz="2000" b="1" dirty="0"/>
              <a:t>2 – JUSTIFICATIVA ( O Porque)</a:t>
            </a:r>
          </a:p>
          <a:p>
            <a:pPr algn="just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pt-BR" sz="2000" dirty="0"/>
              <a:t>As questões de pesquisa devem ser relevantes, de interesse científico, social ou cultural, e devem ser viáveis do ponto de vista do seu estudo.</a:t>
            </a:r>
          </a:p>
          <a:p>
            <a:pPr algn="just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pt-BR" dirty="0"/>
              <a:t>A relevância do trabalho realizado</a:t>
            </a:r>
            <a:endParaRPr lang="pt-BR" altLang="pt-BR" sz="2000" dirty="0"/>
          </a:p>
        </p:txBody>
      </p:sp>
      <p:sp>
        <p:nvSpPr>
          <p:cNvPr id="29699" name="Text Box 7"/>
          <p:cNvSpPr txBox="1">
            <a:spLocks noChangeArrowheads="1"/>
          </p:cNvSpPr>
          <p:nvPr/>
        </p:nvSpPr>
        <p:spPr bwMode="auto">
          <a:xfrm>
            <a:off x="2786063" y="3495532"/>
            <a:ext cx="6208712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pt-BR" sz="2000" b="1" dirty="0"/>
              <a:t>3 – OBJETIVOS (O </a:t>
            </a:r>
            <a:r>
              <a:rPr lang="pt-BR" altLang="pt-BR" sz="2000" b="1" dirty="0" smtClean="0"/>
              <a:t>que quero)</a:t>
            </a:r>
            <a:endParaRPr lang="pt-BR" altLang="pt-BR" sz="2000" b="1" dirty="0"/>
          </a:p>
          <a:p>
            <a:pPr algn="just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pt-BR" sz="2000" dirty="0"/>
              <a:t>Os objetivos esclarecem o que é pretendido com a pesquisa e indicam as metas que almejamos alcançar ao final da investigação. </a:t>
            </a:r>
          </a:p>
          <a:p>
            <a:pPr algn="just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pt-BR" sz="2000" dirty="0" smtClean="0"/>
              <a:t>Eles são importantes porque sintetizam a discussão anterior e dão mais clareza e visibilidade ao que se pretende conhecer com a pesquisa. </a:t>
            </a:r>
            <a:endParaRPr lang="pt-BR" altLang="pt-BR" sz="2000" dirty="0"/>
          </a:p>
        </p:txBody>
      </p:sp>
      <p:pic>
        <p:nvPicPr>
          <p:cNvPr id="29700" name="Picture 9" descr="j02854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" y="4208463"/>
            <a:ext cx="2298700" cy="218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1" name="Picture 10" descr="j02991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8188" y="996950"/>
            <a:ext cx="1906587" cy="224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776288" y="314325"/>
            <a:ext cx="8151812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pt-BR" sz="2000" b="1" dirty="0"/>
              <a:t>4 - REFERENCIAL TEÓRICO </a:t>
            </a:r>
            <a:r>
              <a:rPr lang="pt-BR" altLang="pt-BR" sz="2000" b="1" dirty="0" smtClean="0"/>
              <a:t>(o já existe sobre o tema)</a:t>
            </a:r>
            <a:endParaRPr lang="pt-BR" altLang="pt-BR" sz="2000" b="1" dirty="0"/>
          </a:p>
          <a:p>
            <a:pPr algn="just" eaLnBrk="1" hangingPunct="1">
              <a:lnSpc>
                <a:spcPct val="12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pt-BR" sz="2000" dirty="0"/>
              <a:t>Este tópico é o mais crucial na construção de um objeto de pesquisa. O referencial começa com as LEITURAS para a problematização, mas ganha peso à medida que vai permitindo passar de uma proposta de pesquisa, para um projeto com todas as etapas de elaboração.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776288" y="2738438"/>
            <a:ext cx="6996112" cy="347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pt-BR" sz="2000" b="1" dirty="0"/>
              <a:t>5 – METODOLOGIA (O como)</a:t>
            </a:r>
          </a:p>
          <a:p>
            <a:pPr algn="just" eaLnBrk="1" hangingPunct="1">
              <a:spcBef>
                <a:spcPct val="50000"/>
              </a:spcBef>
              <a:buClrTx/>
              <a:buSzTx/>
              <a:buNone/>
            </a:pPr>
            <a:r>
              <a:rPr lang="pt-BR" sz="2000" dirty="0"/>
              <a:t>A Metodologia é a explicação minuciosa, detalhada, rigorosa e exata de toda ação desenvolvida no método (caminho) do trabalho de pesquisa. É a explicação do tipo de pesquisa, do instrumental </a:t>
            </a:r>
            <a:r>
              <a:rPr lang="pt-BR" sz="2000" dirty="0" smtClean="0"/>
              <a:t>utilizado, </a:t>
            </a:r>
            <a:r>
              <a:rPr lang="pt-BR" sz="2000" dirty="0"/>
              <a:t>do tempo </a:t>
            </a:r>
            <a:r>
              <a:rPr lang="pt-BR" sz="2000" dirty="0" smtClean="0"/>
              <a:t>previsto, </a:t>
            </a:r>
            <a:r>
              <a:rPr lang="pt-BR" sz="2000" dirty="0"/>
              <a:t>das formas de tabulação e tratamento dos dados, enfim, de tudo aquilo que se utilizou no trabalho de pesquisa.</a:t>
            </a:r>
          </a:p>
          <a:p>
            <a:pPr algn="just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pt-BR" sz="2000" dirty="0" smtClean="0"/>
              <a:t>Enfim</a:t>
            </a:r>
            <a:r>
              <a:rPr lang="pt-BR" altLang="pt-BR" sz="2000" dirty="0"/>
              <a:t>, deve descrever de forma detalhada como se pretende atingir o objetivo proposto. A metodologia pode ser organizada na forma de tópico, como por exemplo:</a:t>
            </a:r>
          </a:p>
        </p:txBody>
      </p:sp>
      <p:pic>
        <p:nvPicPr>
          <p:cNvPr id="30724" name="Picture 24" descr="j01958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0252" y="1980334"/>
            <a:ext cx="1513748" cy="17465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4"/>
          <p:cNvSpPr txBox="1">
            <a:spLocks noChangeArrowheads="1"/>
          </p:cNvSpPr>
          <p:nvPr/>
        </p:nvSpPr>
        <p:spPr bwMode="auto">
          <a:xfrm>
            <a:off x="0" y="139715"/>
            <a:ext cx="8307387" cy="71034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8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pt-BR" sz="2000" b="1" dirty="0"/>
              <a:t>5 - METODOLOGIA</a:t>
            </a:r>
            <a:r>
              <a:rPr lang="pt-BR" altLang="pt-BR" sz="1800" dirty="0"/>
              <a:t> </a:t>
            </a:r>
            <a:r>
              <a:rPr lang="pt-BR" altLang="pt-BR" sz="1200" dirty="0"/>
              <a:t>(CONT</a:t>
            </a:r>
            <a:r>
              <a:rPr lang="pt-BR" altLang="pt-BR" sz="1200" dirty="0" smtClean="0"/>
              <a:t>.)</a:t>
            </a:r>
          </a:p>
          <a:p>
            <a:pPr algn="just" eaLnBrk="1" hangingPunct="1">
              <a:lnSpc>
                <a:spcPct val="80000"/>
              </a:lnSpc>
              <a:spcBef>
                <a:spcPct val="50000"/>
              </a:spcBef>
              <a:buClrTx/>
              <a:buSzTx/>
              <a:buFontTx/>
              <a:buNone/>
            </a:pPr>
            <a:endParaRPr lang="pt-BR" altLang="pt-BR" sz="1200" dirty="0" smtClean="0"/>
          </a:p>
          <a:p>
            <a:pPr algn="just" eaLnBrk="1" hangingPunct="1">
              <a:lnSpc>
                <a:spcPct val="80000"/>
              </a:lnSpc>
              <a:spcBef>
                <a:spcPct val="50000"/>
              </a:spcBef>
              <a:buClrTx/>
              <a:buSzTx/>
              <a:buNone/>
            </a:pPr>
            <a:r>
              <a:rPr lang="pt-BR" sz="2000" dirty="0"/>
              <a:t>Primeiro classifique a pesquisa quanto ao objetivo de Estudo: Exploratória, Descritiva e Explicativa. </a:t>
            </a:r>
          </a:p>
          <a:p>
            <a:pPr algn="just" eaLnBrk="1" hangingPunct="1">
              <a:lnSpc>
                <a:spcPct val="8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pt-BR" sz="2000" dirty="0"/>
              <a:t>Em seguida escolha o procedimento técnico: Pesquisa </a:t>
            </a:r>
            <a:r>
              <a:rPr lang="pt-BR" sz="2000" dirty="0" smtClean="0"/>
              <a:t>Bibliográfica, </a:t>
            </a:r>
            <a:r>
              <a:rPr lang="pt-BR" sz="2000" dirty="0"/>
              <a:t>Pesquisa de campo, Estudo de </a:t>
            </a:r>
            <a:r>
              <a:rPr lang="pt-BR" sz="2000" dirty="0" smtClean="0"/>
              <a:t>Caso e etc.</a:t>
            </a:r>
          </a:p>
          <a:p>
            <a:pPr algn="just" eaLnBrk="1" hangingPunct="1">
              <a:lnSpc>
                <a:spcPct val="8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pt-BR" sz="2000" b="1" dirty="0" smtClean="0">
                <a:solidFill>
                  <a:srgbClr val="008000"/>
                </a:solidFill>
              </a:rPr>
              <a:t>Sujeitos </a:t>
            </a:r>
            <a:r>
              <a:rPr lang="pt-BR" altLang="pt-BR" sz="2000" b="1" dirty="0">
                <a:solidFill>
                  <a:srgbClr val="008000"/>
                </a:solidFill>
              </a:rPr>
              <a:t>e amostra</a:t>
            </a:r>
          </a:p>
          <a:p>
            <a:pPr algn="just" eaLnBrk="1" hangingPunct="1">
              <a:lnSpc>
                <a:spcPct val="80000"/>
              </a:lnSpc>
              <a:spcBef>
                <a:spcPct val="50000"/>
              </a:spcBef>
              <a:buClrTx/>
              <a:buSzTx/>
              <a:buFontTx/>
              <a:buChar char="-"/>
            </a:pPr>
            <a:r>
              <a:rPr lang="pt-BR" altLang="pt-BR" sz="2000" dirty="0"/>
              <a:t> Incluir a descrição </a:t>
            </a:r>
            <a:r>
              <a:rPr lang="pt-BR" altLang="pt-BR" sz="2000" dirty="0" smtClean="0"/>
              <a:t>detalhada do contexto e da </a:t>
            </a:r>
            <a:r>
              <a:rPr lang="pt-BR" altLang="pt-BR" sz="2000" dirty="0"/>
              <a:t>amostra.</a:t>
            </a:r>
          </a:p>
          <a:p>
            <a:pPr algn="just" eaLnBrk="1" hangingPunct="1">
              <a:lnSpc>
                <a:spcPct val="80000"/>
              </a:lnSpc>
              <a:spcBef>
                <a:spcPct val="50000"/>
              </a:spcBef>
              <a:buClrTx/>
              <a:buSzTx/>
              <a:buFontTx/>
              <a:buChar char="-"/>
            </a:pPr>
            <a:r>
              <a:rPr lang="pt-BR" altLang="pt-BR" sz="2000" dirty="0"/>
              <a:t> O processo de seleção dos </a:t>
            </a:r>
            <a:r>
              <a:rPr lang="pt-BR" altLang="pt-BR" sz="2000" dirty="0" smtClean="0"/>
              <a:t>sujeitos (justificar a escolha desses sujeitos). O </a:t>
            </a:r>
            <a:r>
              <a:rPr lang="pt-BR" altLang="pt-BR" sz="2000" dirty="0"/>
              <a:t>tamanho da amostra e como foi estabelecido.</a:t>
            </a:r>
          </a:p>
          <a:p>
            <a:pPr algn="just" eaLnBrk="1" hangingPunct="1">
              <a:lnSpc>
                <a:spcPct val="80000"/>
              </a:lnSpc>
              <a:spcBef>
                <a:spcPct val="50000"/>
              </a:spcBef>
              <a:buClrTx/>
              <a:buSzTx/>
              <a:buFont typeface="Wingdings" panose="05000000000000000000" pitchFamily="2" charset="2"/>
              <a:buChar char="Ä"/>
            </a:pPr>
            <a:r>
              <a:rPr lang="pt-BR" altLang="pt-BR" sz="2000" b="1" dirty="0">
                <a:solidFill>
                  <a:srgbClr val="008000"/>
                </a:solidFill>
              </a:rPr>
              <a:t> Instrumentação</a:t>
            </a:r>
          </a:p>
          <a:p>
            <a:pPr algn="just" eaLnBrk="1" hangingPunct="1">
              <a:lnSpc>
                <a:spcPct val="80000"/>
              </a:lnSpc>
              <a:spcBef>
                <a:spcPct val="50000"/>
              </a:spcBef>
              <a:buClrTx/>
              <a:buSzTx/>
              <a:buFontTx/>
              <a:buChar char="-"/>
            </a:pPr>
            <a:r>
              <a:rPr lang="pt-BR" altLang="pt-BR" sz="2000" dirty="0"/>
              <a:t>Descrição dos instrumentos utilizados. Indicar as fontes a serem utilizadas para elaboração dos </a:t>
            </a:r>
            <a:r>
              <a:rPr lang="pt-BR" altLang="pt-BR" sz="2000" dirty="0" smtClean="0"/>
              <a:t>instrumentos de coleta de dados (entrevista, observação, questionário)</a:t>
            </a:r>
          </a:p>
          <a:p>
            <a:pPr algn="just" eaLnBrk="1" hangingPunct="1">
              <a:lnSpc>
                <a:spcPct val="80000"/>
              </a:lnSpc>
              <a:spcBef>
                <a:spcPct val="50000"/>
              </a:spcBef>
              <a:buClrTx/>
              <a:buSzTx/>
              <a:buFontTx/>
              <a:buChar char="-"/>
            </a:pPr>
            <a:endParaRPr lang="pt-BR" altLang="pt-BR" sz="2000" dirty="0"/>
          </a:p>
          <a:p>
            <a:pPr algn="just" eaLnBrk="1" hangingPunct="1">
              <a:lnSpc>
                <a:spcPct val="80000"/>
              </a:lnSpc>
              <a:spcBef>
                <a:spcPct val="50000"/>
              </a:spcBef>
              <a:buClrTx/>
              <a:buSzTx/>
              <a:buFont typeface="Wingdings" panose="05000000000000000000" pitchFamily="2" charset="2"/>
              <a:buChar char="Ä"/>
            </a:pPr>
            <a:r>
              <a:rPr lang="pt-BR" altLang="pt-BR" sz="2000" b="1" dirty="0">
                <a:solidFill>
                  <a:srgbClr val="008000"/>
                </a:solidFill>
              </a:rPr>
              <a:t> Coleta de dados</a:t>
            </a:r>
          </a:p>
          <a:p>
            <a:pPr algn="just" eaLnBrk="1" hangingPunct="1">
              <a:lnSpc>
                <a:spcPct val="80000"/>
              </a:lnSpc>
              <a:spcBef>
                <a:spcPct val="50000"/>
              </a:spcBef>
              <a:buClrTx/>
              <a:buSzTx/>
              <a:buFontTx/>
              <a:buChar char="-"/>
            </a:pPr>
            <a:r>
              <a:rPr lang="pt-BR" altLang="pt-BR" sz="2000" b="1" dirty="0"/>
              <a:t>Como</a:t>
            </a:r>
            <a:r>
              <a:rPr lang="pt-BR" altLang="pt-BR" sz="2000" dirty="0"/>
              <a:t> (grupo ou individual); </a:t>
            </a:r>
            <a:r>
              <a:rPr lang="pt-BR" altLang="pt-BR" sz="2000" b="1" dirty="0"/>
              <a:t>Quando</a:t>
            </a:r>
            <a:r>
              <a:rPr lang="pt-BR" altLang="pt-BR" sz="2000" dirty="0"/>
              <a:t> (qual período); </a:t>
            </a:r>
            <a:r>
              <a:rPr lang="pt-BR" altLang="pt-BR" sz="2000" b="1" dirty="0"/>
              <a:t>Onde</a:t>
            </a:r>
            <a:r>
              <a:rPr lang="pt-BR" altLang="pt-BR" sz="2000" dirty="0"/>
              <a:t> (local); </a:t>
            </a:r>
            <a:r>
              <a:rPr lang="pt-BR" altLang="pt-BR" sz="2000" b="1" dirty="0"/>
              <a:t>Quem</a:t>
            </a:r>
            <a:r>
              <a:rPr lang="pt-BR" altLang="pt-BR" sz="2000" dirty="0"/>
              <a:t> (pelo pesquisador, equipe ou correio) e </a:t>
            </a:r>
            <a:r>
              <a:rPr lang="pt-BR" altLang="pt-BR" sz="2000" b="1" dirty="0"/>
              <a:t>A quem</a:t>
            </a:r>
            <a:r>
              <a:rPr lang="pt-BR" altLang="pt-BR" sz="2000" dirty="0"/>
              <a:t> vai ser aplicado o instrumento.</a:t>
            </a:r>
          </a:p>
          <a:p>
            <a:pPr algn="just" eaLnBrk="1" hangingPunct="1">
              <a:lnSpc>
                <a:spcPct val="80000"/>
              </a:lnSpc>
              <a:spcBef>
                <a:spcPct val="50000"/>
              </a:spcBef>
              <a:buClrTx/>
              <a:buSzTx/>
              <a:buFont typeface="Wingdings" panose="05000000000000000000" pitchFamily="2" charset="2"/>
              <a:buChar char="Ä"/>
            </a:pPr>
            <a:r>
              <a:rPr lang="pt-BR" altLang="pt-BR" sz="2000" b="1" dirty="0">
                <a:solidFill>
                  <a:srgbClr val="008000"/>
                </a:solidFill>
              </a:rPr>
              <a:t> </a:t>
            </a:r>
            <a:r>
              <a:rPr lang="pt-BR" altLang="pt-BR" sz="2000" b="1" dirty="0" smtClean="0">
                <a:solidFill>
                  <a:srgbClr val="008000"/>
                </a:solidFill>
              </a:rPr>
              <a:t>Resultados e Análises desses –</a:t>
            </a:r>
            <a:r>
              <a:rPr lang="pt-BR" altLang="pt-BR" sz="2000" dirty="0" smtClean="0"/>
              <a:t> Como analisar esses dados.</a:t>
            </a:r>
            <a:endParaRPr lang="pt-BR" altLang="pt-BR" sz="2000" dirty="0"/>
          </a:p>
          <a:p>
            <a:pPr algn="just" eaLnBrk="1" hangingPunct="1">
              <a:lnSpc>
                <a:spcPct val="80000"/>
              </a:lnSpc>
              <a:spcBef>
                <a:spcPct val="50000"/>
              </a:spcBef>
              <a:buClrTx/>
              <a:buSzTx/>
              <a:buFont typeface="Wingdings" panose="05000000000000000000" pitchFamily="2" charset="2"/>
              <a:buNone/>
            </a:pPr>
            <a:endParaRPr lang="pt-BR" altLang="pt-BR" sz="2000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5"/>
          <p:cNvSpPr txBox="1">
            <a:spLocks noChangeArrowheads="1"/>
          </p:cNvSpPr>
          <p:nvPr/>
        </p:nvSpPr>
        <p:spPr bwMode="auto">
          <a:xfrm>
            <a:off x="596900" y="1122363"/>
            <a:ext cx="8216900" cy="1169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pt-BR" sz="2000" b="1" dirty="0"/>
              <a:t>6 – REFERÊNCIAS BIBLIOGRAFICAS</a:t>
            </a:r>
          </a:p>
          <a:p>
            <a:pPr algn="just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pt-BR" sz="2000" dirty="0"/>
              <a:t>Trata-se de expor, dentro das normas da ABNT, os livros e documentos consultados.</a:t>
            </a:r>
          </a:p>
        </p:txBody>
      </p:sp>
      <p:sp>
        <p:nvSpPr>
          <p:cNvPr id="18435" name="Text Box 9"/>
          <p:cNvSpPr txBox="1">
            <a:spLocks noChangeArrowheads="1"/>
          </p:cNvSpPr>
          <p:nvPr/>
        </p:nvSpPr>
        <p:spPr bwMode="auto">
          <a:xfrm>
            <a:off x="401638" y="2997200"/>
            <a:ext cx="8521700" cy="2324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355600" indent="-355600" algn="just">
              <a:spcBef>
                <a:spcPts val="1800"/>
              </a:spcBef>
              <a:spcAft>
                <a:spcPts val="1800"/>
              </a:spcAft>
              <a:defRPr/>
            </a:pPr>
            <a:r>
              <a:rPr lang="pt-BR" sz="2000" b="1" dirty="0">
                <a:latin typeface="Comic Sans MS" pitchFamily="66" charset="0"/>
              </a:rPr>
              <a:t>Referência: </a:t>
            </a:r>
            <a:r>
              <a:rPr lang="pt-BR" sz="2000" dirty="0">
                <a:latin typeface="Comic Sans MS" pitchFamily="66" charset="0"/>
              </a:rPr>
              <a:t>material que foi utilizado no trabalho e </a:t>
            </a:r>
            <a:r>
              <a:rPr lang="pt-BR" sz="2000" b="1" dirty="0">
                <a:latin typeface="Comic Sans MS" pitchFamily="66" charset="0"/>
              </a:rPr>
              <a:t>obrigatoriamente </a:t>
            </a:r>
            <a:r>
              <a:rPr lang="pt-BR" sz="2000" dirty="0">
                <a:latin typeface="Comic Sans MS" pitchFamily="66" charset="0"/>
              </a:rPr>
              <a:t>é referenciado. </a:t>
            </a:r>
          </a:p>
          <a:p>
            <a:pPr marL="355600" indent="-355600" algn="just">
              <a:spcBef>
                <a:spcPts val="1800"/>
              </a:spcBef>
              <a:spcAft>
                <a:spcPts val="1800"/>
              </a:spcAft>
              <a:defRPr/>
            </a:pPr>
            <a:r>
              <a:rPr lang="pt-BR" sz="2000" dirty="0" smtClean="0">
                <a:latin typeface="Comic Sans MS" pitchFamily="66" charset="0"/>
              </a:rPr>
              <a:t> </a:t>
            </a:r>
            <a:r>
              <a:rPr lang="pt-BR" sz="2000" b="1" dirty="0">
                <a:latin typeface="Comic Sans MS" pitchFamily="66" charset="0"/>
              </a:rPr>
              <a:t>Bibliografia: </a:t>
            </a:r>
            <a:r>
              <a:rPr lang="pt-BR" sz="2000" dirty="0">
                <a:latin typeface="Comic Sans MS" pitchFamily="66" charset="0"/>
              </a:rPr>
              <a:t>material que não necessariamente foi utilizado, podendo ser apenas indicado para enriquecimento do leitor. </a:t>
            </a:r>
          </a:p>
          <a:p>
            <a:pPr algn="just" eaLnBrk="1" hangingPunct="1">
              <a:buFontTx/>
              <a:buChar char="•"/>
              <a:defRPr/>
            </a:pPr>
            <a:r>
              <a:rPr lang="pt-BR" altLang="pt-BR" sz="2000" dirty="0" smtClean="0">
                <a:latin typeface="Comic Sans MS" pitchFamily="66" charset="0"/>
              </a:rPr>
              <a:t>Por isso geralmente colocamos Referências Bibliográficas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4"/>
          <p:cNvSpPr>
            <a:spLocks noChangeArrowheads="1"/>
          </p:cNvSpPr>
          <p:nvPr/>
        </p:nvSpPr>
        <p:spPr bwMode="auto">
          <a:xfrm>
            <a:off x="644525" y="2212975"/>
            <a:ext cx="8178800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2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2400" b="1" dirty="0"/>
              <a:t>7 - CRONOGRAMA DE ATIVIDADES</a:t>
            </a:r>
          </a:p>
          <a:p>
            <a:pPr algn="just" eaLnBrk="1" hangingPunct="1">
              <a:lnSpc>
                <a:spcPct val="120000"/>
              </a:lnSpc>
              <a:spcBef>
                <a:spcPct val="0"/>
              </a:spcBef>
              <a:buClrTx/>
              <a:buSzTx/>
              <a:buNone/>
            </a:pPr>
            <a:r>
              <a:rPr lang="pt-BR" altLang="pt-BR" sz="2400" dirty="0"/>
              <a:t>Consiste na distribuição das diversas etapas da pesquisa por um espaço de tempo. Exemplo; Fevereiro levantamento de dados, março escrita </a:t>
            </a:r>
            <a:r>
              <a:rPr lang="pt-BR" altLang="pt-BR" sz="2400" dirty="0" smtClean="0"/>
              <a:t>.... CASO SE APLIQUE. </a:t>
            </a:r>
          </a:p>
          <a:p>
            <a:pPr algn="just" eaLnBrk="1" hangingPunct="1">
              <a:lnSpc>
                <a:spcPct val="12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pt-BR" altLang="pt-BR" sz="2400" dirty="0"/>
          </a:p>
          <a:p>
            <a:pPr algn="just" eaLnBrk="1" hangingPunct="1">
              <a:lnSpc>
                <a:spcPct val="12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2400" b="1" dirty="0"/>
              <a:t>8 - ORÇAMENTO</a:t>
            </a:r>
          </a:p>
          <a:p>
            <a:pPr algn="just" eaLnBrk="1" hangingPunct="1">
              <a:lnSpc>
                <a:spcPct val="12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2400" dirty="0"/>
              <a:t>Destina-se a previsão de recursos humanos, materiais e financeiros para o desenvolvimento do projeto. CASO SE APLIQUE. </a:t>
            </a:r>
          </a:p>
        </p:txBody>
      </p:sp>
      <p:pic>
        <p:nvPicPr>
          <p:cNvPr id="33795" name="Picture 5" descr="j029202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863" y="434975"/>
            <a:ext cx="1866900" cy="177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ítu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altLang="pt-BR" b="1" smtClean="0">
                <a:solidFill>
                  <a:srgbClr val="008000"/>
                </a:solidFill>
                <a:latin typeface="Comic Sans MS" panose="030F0702030302020204" pitchFamily="66" charset="0"/>
              </a:rPr>
              <a:t>Vamos nos conhecer? </a:t>
            </a:r>
            <a:br>
              <a:rPr lang="pt-BR" altLang="pt-BR" b="1" smtClean="0">
                <a:solidFill>
                  <a:srgbClr val="008000"/>
                </a:solidFill>
                <a:latin typeface="Comic Sans MS" panose="030F0702030302020204" pitchFamily="66" charset="0"/>
              </a:rPr>
            </a:br>
            <a:endParaRPr lang="pt-BR" altLang="pt-BR" smtClean="0"/>
          </a:p>
        </p:txBody>
      </p:sp>
      <p:sp>
        <p:nvSpPr>
          <p:cNvPr id="16387" name="Subtítulo 4"/>
          <p:cNvSpPr>
            <a:spLocks noGrp="1"/>
          </p:cNvSpPr>
          <p:nvPr>
            <p:ph type="subTitle" idx="1"/>
          </p:nvPr>
        </p:nvSpPr>
        <p:spPr>
          <a:xfrm>
            <a:off x="914400" y="3352800"/>
            <a:ext cx="7869238" cy="2632075"/>
          </a:xfrm>
        </p:spPr>
        <p:txBody>
          <a:bodyPr/>
          <a:lstStyle/>
          <a:p>
            <a:r>
              <a:rPr lang="pt-BR" altLang="pt-BR" smtClean="0"/>
              <a:t>Fale seu nome, se estuda na instituição ou não e o que espera com o capacita de hoje?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5"/>
          <p:cNvSpPr txBox="1">
            <a:spLocks noChangeArrowheads="1"/>
          </p:cNvSpPr>
          <p:nvPr/>
        </p:nvSpPr>
        <p:spPr bwMode="auto">
          <a:xfrm>
            <a:off x="704850" y="1733550"/>
            <a:ext cx="7307263" cy="242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pt-BR" sz="2400" b="1">
                <a:solidFill>
                  <a:srgbClr val="008000"/>
                </a:solidFill>
              </a:rPr>
              <a:t>TÉCNICAS DE COLETA DE DADOS</a:t>
            </a:r>
          </a:p>
          <a:p>
            <a:pPr algn="just" eaLnBrk="1" hangingPunct="1">
              <a:lnSpc>
                <a:spcPct val="130000"/>
              </a:lnSpc>
              <a:spcBef>
                <a:spcPct val="50000"/>
              </a:spcBef>
              <a:buClrTx/>
              <a:buSzTx/>
              <a:buFontTx/>
              <a:buChar char="•"/>
            </a:pPr>
            <a:r>
              <a:rPr lang="pt-BR" altLang="pt-BR" sz="2400"/>
              <a:t> Observação</a:t>
            </a:r>
          </a:p>
          <a:p>
            <a:pPr algn="just" eaLnBrk="1" hangingPunct="1">
              <a:lnSpc>
                <a:spcPct val="130000"/>
              </a:lnSpc>
              <a:spcBef>
                <a:spcPct val="50000"/>
              </a:spcBef>
              <a:buClrTx/>
              <a:buSzTx/>
              <a:buFontTx/>
              <a:buChar char="•"/>
            </a:pPr>
            <a:r>
              <a:rPr lang="pt-BR" altLang="pt-BR" sz="2400"/>
              <a:t> Entrevista</a:t>
            </a:r>
          </a:p>
          <a:p>
            <a:pPr algn="just" eaLnBrk="1" hangingPunct="1">
              <a:lnSpc>
                <a:spcPct val="130000"/>
              </a:lnSpc>
              <a:spcBef>
                <a:spcPct val="50000"/>
              </a:spcBef>
              <a:buClrTx/>
              <a:buSzTx/>
              <a:buFontTx/>
              <a:buChar char="•"/>
            </a:pPr>
            <a:r>
              <a:rPr lang="pt-BR" altLang="pt-BR" sz="2400"/>
              <a:t> Questionário</a:t>
            </a:r>
          </a:p>
        </p:txBody>
      </p:sp>
      <p:pic>
        <p:nvPicPr>
          <p:cNvPr id="34819" name="Picture 7" descr="j007881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7763" y="2835275"/>
            <a:ext cx="3116262" cy="301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20" name="Text Box 8"/>
          <p:cNvSpPr txBox="1">
            <a:spLocks noChangeArrowheads="1"/>
          </p:cNvSpPr>
          <p:nvPr/>
        </p:nvSpPr>
        <p:spPr bwMode="auto">
          <a:xfrm>
            <a:off x="676275" y="909638"/>
            <a:ext cx="7870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pt-BR" sz="2400" b="1">
                <a:solidFill>
                  <a:srgbClr val="008000"/>
                </a:solidFill>
                <a:latin typeface="Comic Sans MS" panose="030F0702030302020204" pitchFamily="66" charset="0"/>
              </a:rPr>
              <a:t>INSTRUMENTOS NA PESQUISA QUALITATIVA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 descr="glass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104900"/>
            <a:ext cx="2044700" cy="327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2924175" y="1655763"/>
            <a:ext cx="5657850" cy="441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2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pt-BR" sz="2000"/>
              <a:t>É uma técnica de coleta de dados para conseguir informações e utiliza os sentidos na obtenção de determinados aspectos da realidade.</a:t>
            </a:r>
          </a:p>
          <a:p>
            <a:pPr algn="just" eaLnBrk="1" hangingPunct="1">
              <a:lnSpc>
                <a:spcPct val="12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pt-BR" sz="2000"/>
              <a:t>Não consiste apenas em ver e ouvir, mas também em examinar fatos ou ferramentas que se deseja estudar.</a:t>
            </a:r>
          </a:p>
          <a:p>
            <a:pPr algn="just" eaLnBrk="1" hangingPunct="1">
              <a:lnSpc>
                <a:spcPct val="12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pt-BR" sz="2000"/>
              <a:t>A observação ajuda o pesquisador a identificar e a obter provas a respeito de objetivos sobre os quais os indivíduos não tem consciência, mas que orientam seu comportamento.</a:t>
            </a:r>
            <a:endParaRPr lang="pt-BR" altLang="pt-BR" sz="2000" i="1"/>
          </a:p>
        </p:txBody>
      </p:sp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2730500" y="862013"/>
            <a:ext cx="52292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pt-BR" b="1">
                <a:solidFill>
                  <a:srgbClr val="008000"/>
                </a:solidFill>
                <a:latin typeface="Comic Sans MS" panose="030F0702030302020204" pitchFamily="66" charset="0"/>
              </a:rPr>
              <a:t>OBSERVAÇÃO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6"/>
          <p:cNvSpPr txBox="1">
            <a:spLocks noChangeArrowheads="1"/>
          </p:cNvSpPr>
          <p:nvPr/>
        </p:nvSpPr>
        <p:spPr bwMode="auto">
          <a:xfrm>
            <a:off x="704850" y="855663"/>
            <a:ext cx="8177213" cy="548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pt-BR" b="1">
                <a:solidFill>
                  <a:srgbClr val="008000"/>
                </a:solidFill>
                <a:latin typeface="Comic Sans MS" panose="030F0702030302020204" pitchFamily="66" charset="0"/>
              </a:rPr>
              <a:t>TIPOS DE OBSERVAÇÃO</a:t>
            </a: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pt-BR" altLang="pt-BR" sz="2400" b="1">
              <a:solidFill>
                <a:srgbClr val="008000"/>
              </a:solidFill>
            </a:endParaRPr>
          </a:p>
          <a:p>
            <a:pPr algn="just" eaLnBrk="1" hangingPunct="1">
              <a:lnSpc>
                <a:spcPct val="12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pt-BR" sz="2000"/>
              <a:t>Na investigação científica são empregadas várias modalidades de observação, que variam de acordo com as circunstâncias.</a:t>
            </a:r>
          </a:p>
          <a:p>
            <a:pPr algn="just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pt-BR" sz="2000" b="1">
                <a:solidFill>
                  <a:srgbClr val="008000"/>
                </a:solidFill>
              </a:rPr>
              <a:t>Segundo os meios utilizados:</a:t>
            </a:r>
          </a:p>
          <a:p>
            <a:pPr algn="just" eaLnBrk="1" hangingPunct="1">
              <a:lnSpc>
                <a:spcPct val="130000"/>
              </a:lnSpc>
              <a:spcBef>
                <a:spcPct val="50000"/>
              </a:spcBef>
              <a:buClrTx/>
              <a:buSzTx/>
              <a:buFontTx/>
              <a:buChar char="•"/>
            </a:pPr>
            <a:r>
              <a:rPr lang="pt-BR" altLang="pt-BR" sz="2000"/>
              <a:t> </a:t>
            </a:r>
            <a:r>
              <a:rPr lang="pt-BR" altLang="pt-BR" sz="2000" b="1"/>
              <a:t>Observação não estrutura</a:t>
            </a:r>
            <a:r>
              <a:rPr lang="pt-BR" altLang="pt-BR" sz="2000"/>
              <a:t>: é a que se realiza sem planejamento e sem controle anteriormente elaborados, como decorrência de fenômenos que surgem de imprevisto.</a:t>
            </a:r>
          </a:p>
          <a:p>
            <a:pPr algn="just" eaLnBrk="1" hangingPunct="1">
              <a:lnSpc>
                <a:spcPct val="130000"/>
              </a:lnSpc>
              <a:spcBef>
                <a:spcPct val="50000"/>
              </a:spcBef>
              <a:buClrTx/>
              <a:buSzTx/>
              <a:buFontTx/>
              <a:buChar char="•"/>
            </a:pPr>
            <a:r>
              <a:rPr lang="pt-BR" altLang="pt-BR" sz="2000" b="1"/>
              <a:t> Observação estruturada:</a:t>
            </a:r>
            <a:r>
              <a:rPr lang="pt-BR" altLang="pt-BR" sz="2000"/>
              <a:t> é a que se realiza em condições controladas para se responder a propósitos, que foram anteriormente definidos. Requer planejamento e necessita de operações específicas para o seu desenvolvimento.       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3"/>
          <p:cNvSpPr txBox="1">
            <a:spLocks noChangeArrowheads="1"/>
          </p:cNvSpPr>
          <p:nvPr/>
        </p:nvSpPr>
        <p:spPr bwMode="auto">
          <a:xfrm>
            <a:off x="365125" y="695325"/>
            <a:ext cx="79946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pt-BR" sz="2400" b="1">
                <a:solidFill>
                  <a:srgbClr val="008000"/>
                </a:solidFill>
                <a:latin typeface="Comic Sans MS" panose="030F0702030302020204" pitchFamily="66" charset="0"/>
              </a:rPr>
              <a:t>PONTOS À SEREM CONSIDERADOS NA OBSERVAÇÃO ESTRUTURADA</a:t>
            </a:r>
            <a:endParaRPr lang="pt-BR" altLang="pt-BR" sz="2400">
              <a:solidFill>
                <a:srgbClr val="008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9939" name="AutoShape 5"/>
          <p:cNvSpPr>
            <a:spLocks noChangeArrowheads="1"/>
          </p:cNvSpPr>
          <p:nvPr/>
        </p:nvSpPr>
        <p:spPr bwMode="auto">
          <a:xfrm>
            <a:off x="2527300" y="2390775"/>
            <a:ext cx="633413" cy="328613"/>
          </a:xfrm>
          <a:prstGeom prst="rightArrow">
            <a:avLst>
              <a:gd name="adj1" fmla="val 50000"/>
              <a:gd name="adj2" fmla="val 48188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1800"/>
          </a:p>
        </p:txBody>
      </p:sp>
      <p:sp>
        <p:nvSpPr>
          <p:cNvPr id="39940" name="Rectangle 7"/>
          <p:cNvSpPr>
            <a:spLocks noChangeArrowheads="1"/>
          </p:cNvSpPr>
          <p:nvPr/>
        </p:nvSpPr>
        <p:spPr bwMode="auto">
          <a:xfrm>
            <a:off x="3465513" y="2341563"/>
            <a:ext cx="22717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2000"/>
              <a:t>Para que observar</a:t>
            </a:r>
          </a:p>
        </p:txBody>
      </p:sp>
      <p:sp>
        <p:nvSpPr>
          <p:cNvPr id="39941" name="Rectangle 8"/>
          <p:cNvSpPr>
            <a:spLocks noChangeArrowheads="1"/>
          </p:cNvSpPr>
          <p:nvPr/>
        </p:nvSpPr>
        <p:spPr bwMode="auto">
          <a:xfrm>
            <a:off x="207963" y="2319338"/>
            <a:ext cx="21939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pt-BR" sz="2000"/>
              <a:t>Por que observar</a:t>
            </a:r>
            <a:r>
              <a:rPr lang="pt-BR" altLang="pt-BR" sz="1800"/>
              <a:t> </a:t>
            </a:r>
          </a:p>
        </p:txBody>
      </p:sp>
      <p:sp>
        <p:nvSpPr>
          <p:cNvPr id="39942" name="Rectangle 9"/>
          <p:cNvSpPr>
            <a:spLocks noChangeArrowheads="1"/>
          </p:cNvSpPr>
          <p:nvPr/>
        </p:nvSpPr>
        <p:spPr bwMode="auto">
          <a:xfrm>
            <a:off x="6753225" y="2366963"/>
            <a:ext cx="19192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2000"/>
              <a:t>Como observar</a:t>
            </a:r>
          </a:p>
        </p:txBody>
      </p:sp>
      <p:sp>
        <p:nvSpPr>
          <p:cNvPr id="39943" name="Rectangle 10"/>
          <p:cNvSpPr>
            <a:spLocks noChangeArrowheads="1"/>
          </p:cNvSpPr>
          <p:nvPr/>
        </p:nvSpPr>
        <p:spPr bwMode="auto">
          <a:xfrm>
            <a:off x="6919913" y="4030663"/>
            <a:ext cx="19319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2000"/>
              <a:t>O que observar</a:t>
            </a:r>
          </a:p>
        </p:txBody>
      </p:sp>
      <p:sp>
        <p:nvSpPr>
          <p:cNvPr id="39944" name="Rectangle 11"/>
          <p:cNvSpPr>
            <a:spLocks noChangeArrowheads="1"/>
          </p:cNvSpPr>
          <p:nvPr/>
        </p:nvSpPr>
        <p:spPr bwMode="auto">
          <a:xfrm>
            <a:off x="4102100" y="3984625"/>
            <a:ext cx="19319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2000"/>
              <a:t>Quem observar</a:t>
            </a:r>
          </a:p>
        </p:txBody>
      </p:sp>
      <p:sp>
        <p:nvSpPr>
          <p:cNvPr id="39945" name="AutoShape 12"/>
          <p:cNvSpPr>
            <a:spLocks noChangeArrowheads="1"/>
          </p:cNvSpPr>
          <p:nvPr/>
        </p:nvSpPr>
        <p:spPr bwMode="auto">
          <a:xfrm>
            <a:off x="5884863" y="2417763"/>
            <a:ext cx="633412" cy="328612"/>
          </a:xfrm>
          <a:prstGeom prst="rightArrow">
            <a:avLst>
              <a:gd name="adj1" fmla="val 50000"/>
              <a:gd name="adj2" fmla="val 48188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1800"/>
          </a:p>
        </p:txBody>
      </p:sp>
      <p:sp>
        <p:nvSpPr>
          <p:cNvPr id="39946" name="AutoShape 14"/>
          <p:cNvSpPr>
            <a:spLocks noChangeArrowheads="1"/>
          </p:cNvSpPr>
          <p:nvPr/>
        </p:nvSpPr>
        <p:spPr bwMode="auto">
          <a:xfrm rot="10800000">
            <a:off x="6029325" y="4086225"/>
            <a:ext cx="633413" cy="328613"/>
          </a:xfrm>
          <a:prstGeom prst="rightArrow">
            <a:avLst>
              <a:gd name="adj1" fmla="val 50000"/>
              <a:gd name="adj2" fmla="val 48188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1800"/>
          </a:p>
        </p:txBody>
      </p:sp>
      <p:sp>
        <p:nvSpPr>
          <p:cNvPr id="39947" name="AutoShape 15"/>
          <p:cNvSpPr>
            <a:spLocks noChangeArrowheads="1"/>
          </p:cNvSpPr>
          <p:nvPr/>
        </p:nvSpPr>
        <p:spPr bwMode="auto">
          <a:xfrm rot="5400000">
            <a:off x="7529513" y="3109913"/>
            <a:ext cx="633412" cy="328612"/>
          </a:xfrm>
          <a:prstGeom prst="rightArrow">
            <a:avLst>
              <a:gd name="adj1" fmla="val 50000"/>
              <a:gd name="adj2" fmla="val 48188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1800"/>
          </a:p>
        </p:txBody>
      </p:sp>
      <p:pic>
        <p:nvPicPr>
          <p:cNvPr id="39948" name="Picture 16" descr="checkof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238" y="2955925"/>
            <a:ext cx="3270250" cy="339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723900" y="649288"/>
            <a:ext cx="8015288" cy="292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pt-BR" sz="2400" b="1">
                <a:solidFill>
                  <a:srgbClr val="008000"/>
                </a:solidFill>
                <a:latin typeface="Comic Sans MS" panose="030F0702030302020204" pitchFamily="66" charset="0"/>
              </a:rPr>
              <a:t>PRINCIPAL PROBLEMA COM A TÉCNICA DA OBSERVAÇÃO</a:t>
            </a:r>
          </a:p>
          <a:p>
            <a:pPr algn="just" eaLnBrk="1" hangingPunct="1">
              <a:lnSpc>
                <a:spcPct val="16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pt-BR" sz="2000"/>
              <a:t>O principal problema é que a presença do pesquisador pode provocar alterações no comportamento dos observados, destruindo a espontaneidade dos mesmos e produzindo resultados pouco confiáveis.</a:t>
            </a:r>
          </a:p>
        </p:txBody>
      </p:sp>
      <p:pic>
        <p:nvPicPr>
          <p:cNvPr id="40963" name="Picture 3" descr="j028898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7738" y="3438525"/>
            <a:ext cx="5292725" cy="261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4"/>
          <p:cNvSpPr txBox="1">
            <a:spLocks noChangeArrowheads="1"/>
          </p:cNvSpPr>
          <p:nvPr/>
        </p:nvSpPr>
        <p:spPr bwMode="auto">
          <a:xfrm>
            <a:off x="631825" y="396875"/>
            <a:ext cx="5654675" cy="2317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pt-BR" sz="2400" b="1">
                <a:solidFill>
                  <a:srgbClr val="008000"/>
                </a:solidFill>
                <a:latin typeface="Comic Sans MS" panose="030F0702030302020204" pitchFamily="66" charset="0"/>
              </a:rPr>
              <a:t>ENTREVISTA</a:t>
            </a:r>
          </a:p>
          <a:p>
            <a:pPr algn="just" eaLnBrk="1" hangingPunct="1">
              <a:lnSpc>
                <a:spcPct val="14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pt-BR" sz="2000"/>
              <a:t>É um encontro entre duas pessoas, a fim de que uma delas obtenha informações a respeito de determinado assunto, mediante  uma conversação de natureza profissional.</a:t>
            </a:r>
          </a:p>
        </p:txBody>
      </p:sp>
      <p:sp>
        <p:nvSpPr>
          <p:cNvPr id="41987" name="Text Box 5"/>
          <p:cNvSpPr txBox="1">
            <a:spLocks noChangeArrowheads="1"/>
          </p:cNvSpPr>
          <p:nvPr/>
        </p:nvSpPr>
        <p:spPr bwMode="auto">
          <a:xfrm>
            <a:off x="622300" y="3213100"/>
            <a:ext cx="8102600" cy="3470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pt-BR" sz="2400" b="1">
                <a:solidFill>
                  <a:srgbClr val="008000"/>
                </a:solidFill>
                <a:latin typeface="Comic Sans MS" panose="030F0702030302020204" pitchFamily="66" charset="0"/>
              </a:rPr>
              <a:t>TIPOS DE ENTREVISTAS</a:t>
            </a:r>
          </a:p>
          <a:p>
            <a:pPr algn="just" eaLnBrk="1" hangingPunct="1">
              <a:lnSpc>
                <a:spcPct val="120000"/>
              </a:lnSpc>
              <a:spcBef>
                <a:spcPct val="50000"/>
              </a:spcBef>
              <a:buClrTx/>
              <a:buSzTx/>
              <a:buFontTx/>
              <a:buChar char="•"/>
            </a:pPr>
            <a:r>
              <a:rPr lang="pt-BR" altLang="pt-BR" sz="2000"/>
              <a:t> </a:t>
            </a:r>
            <a:r>
              <a:rPr lang="pt-BR" altLang="pt-BR" sz="2000" b="1"/>
              <a:t>Estruturada:</a:t>
            </a:r>
            <a:r>
              <a:rPr lang="pt-BR" altLang="pt-BR" sz="2000"/>
              <a:t> é aquela em que o entrevistador segue um roteiro previamente estabelecido.</a:t>
            </a:r>
          </a:p>
          <a:p>
            <a:pPr algn="just" eaLnBrk="1" hangingPunct="1">
              <a:lnSpc>
                <a:spcPct val="120000"/>
              </a:lnSpc>
              <a:spcBef>
                <a:spcPct val="50000"/>
              </a:spcBef>
              <a:buClrTx/>
              <a:buSzTx/>
              <a:buFontTx/>
              <a:buChar char="•"/>
            </a:pPr>
            <a:r>
              <a:rPr lang="pt-BR" altLang="pt-BR" sz="2000"/>
              <a:t> </a:t>
            </a:r>
            <a:r>
              <a:rPr lang="pt-BR" altLang="pt-BR" sz="2000" b="1"/>
              <a:t>Não estruturada:</a:t>
            </a:r>
            <a:r>
              <a:rPr lang="pt-BR" altLang="pt-BR" sz="2000"/>
              <a:t> o entrevistado tem liberdade para desenvolver cada situação em qualquer direção que considere adequada.</a:t>
            </a:r>
          </a:p>
          <a:p>
            <a:pPr algn="just" eaLnBrk="1" hangingPunct="1">
              <a:lnSpc>
                <a:spcPct val="120000"/>
              </a:lnSpc>
              <a:spcBef>
                <a:spcPct val="50000"/>
              </a:spcBef>
              <a:buClrTx/>
              <a:buSzTx/>
              <a:buFontTx/>
              <a:buChar char="•"/>
            </a:pPr>
            <a:r>
              <a:rPr lang="pt-BR" altLang="pt-BR" sz="2000"/>
              <a:t> </a:t>
            </a:r>
            <a:r>
              <a:rPr lang="pt-BR" altLang="pt-BR" sz="2000" b="1"/>
              <a:t>Painel:</a:t>
            </a:r>
            <a:r>
              <a:rPr lang="pt-BR" altLang="pt-BR" sz="2000"/>
              <a:t> consiste na repetição de perguntas, de tempo em tempo, às mesmas pessoas, a fim de estudar a evolução das opiniões em períodos curtos.</a:t>
            </a:r>
          </a:p>
        </p:txBody>
      </p:sp>
      <p:pic>
        <p:nvPicPr>
          <p:cNvPr id="41988" name="Picture 6" descr="list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8088" y="747713"/>
            <a:ext cx="2635250" cy="1820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723900" y="647700"/>
            <a:ext cx="736123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pt-BR" sz="2400" b="1">
                <a:solidFill>
                  <a:srgbClr val="008000"/>
                </a:solidFill>
                <a:latin typeface="Comic Sans MS" panose="030F0702030302020204" pitchFamily="66" charset="0"/>
              </a:rPr>
              <a:t>MEDIDAS EXIGIDAS PARA A PREPARAÇÃO DA ENTREVISTA</a:t>
            </a:r>
          </a:p>
        </p:txBody>
      </p:sp>
      <p:pic>
        <p:nvPicPr>
          <p:cNvPr id="43011" name="Picture 3" descr="overwor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3838" y="2349500"/>
            <a:ext cx="2989262" cy="3660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12" name="Text Box 4"/>
          <p:cNvSpPr txBox="1">
            <a:spLocks noChangeArrowheads="1"/>
          </p:cNvSpPr>
          <p:nvPr/>
        </p:nvSpPr>
        <p:spPr bwMode="auto">
          <a:xfrm>
            <a:off x="665163" y="2005013"/>
            <a:ext cx="5037137" cy="314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Char char="•"/>
            </a:pPr>
            <a:r>
              <a:rPr lang="pt-BR" altLang="pt-BR" sz="1800"/>
              <a:t> </a:t>
            </a:r>
            <a:r>
              <a:rPr lang="pt-BR" altLang="pt-BR" sz="2000"/>
              <a:t>Planejamento da entrevista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Char char="•"/>
            </a:pPr>
            <a:r>
              <a:rPr lang="pt-BR" altLang="pt-BR" sz="2000"/>
              <a:t> Conhecimento prévio do entrevistado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Char char="•"/>
            </a:pPr>
            <a:r>
              <a:rPr lang="pt-BR" altLang="pt-BR" sz="2000"/>
              <a:t> Oportunidade da entrevista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Char char="•"/>
            </a:pPr>
            <a:r>
              <a:rPr lang="pt-BR" altLang="pt-BR" sz="2000"/>
              <a:t> Condições favoráveis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Char char="•"/>
            </a:pPr>
            <a:r>
              <a:rPr lang="pt-BR" altLang="pt-BR" sz="2000"/>
              <a:t> Contato com líderes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Char char="•"/>
            </a:pPr>
            <a:r>
              <a:rPr lang="pt-BR" altLang="pt-BR" sz="2000"/>
              <a:t> Conhecimento prévio do campo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Char char="•"/>
            </a:pPr>
            <a:r>
              <a:rPr lang="pt-BR" altLang="pt-BR" sz="2000"/>
              <a:t> Preparação específica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2"/>
          <p:cNvSpPr txBox="1">
            <a:spLocks noChangeArrowheads="1"/>
          </p:cNvSpPr>
          <p:nvPr/>
        </p:nvSpPr>
        <p:spPr bwMode="auto">
          <a:xfrm>
            <a:off x="668338" y="658813"/>
            <a:ext cx="6138862" cy="463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pt-BR" sz="2400" b="1">
                <a:solidFill>
                  <a:srgbClr val="008000"/>
                </a:solidFill>
                <a:latin typeface="Comic Sans MS" panose="030F0702030302020204" pitchFamily="66" charset="0"/>
              </a:rPr>
              <a:t>PRINCIPAIS PROBLEMAS COM A TÉCNICA DA ENTREVISTA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Char char="•"/>
            </a:pPr>
            <a:r>
              <a:rPr lang="pt-BR" altLang="pt-BR" sz="2000"/>
              <a:t> Falta de motivação do entrevistado.</a:t>
            </a:r>
          </a:p>
          <a:p>
            <a:pPr algn="just" eaLnBrk="1" hangingPunct="1">
              <a:lnSpc>
                <a:spcPct val="150000"/>
              </a:lnSpc>
              <a:spcBef>
                <a:spcPct val="50000"/>
              </a:spcBef>
              <a:buClrTx/>
              <a:buSzTx/>
              <a:buFontTx/>
              <a:buChar char="•"/>
            </a:pPr>
            <a:r>
              <a:rPr lang="pt-BR" altLang="pt-BR" sz="2000"/>
              <a:t> Inadequada compreensão do significado das perguntas.</a:t>
            </a:r>
          </a:p>
          <a:p>
            <a:pPr algn="just" eaLnBrk="1" hangingPunct="1">
              <a:lnSpc>
                <a:spcPct val="150000"/>
              </a:lnSpc>
              <a:spcBef>
                <a:spcPct val="50000"/>
              </a:spcBef>
              <a:buClrTx/>
              <a:buSzTx/>
              <a:buFontTx/>
              <a:buChar char="•"/>
            </a:pPr>
            <a:r>
              <a:rPr lang="pt-BR" altLang="pt-BR" sz="2000"/>
              <a:t> Fornecimento de respostas falsas.</a:t>
            </a:r>
          </a:p>
          <a:p>
            <a:pPr algn="just" eaLnBrk="1" hangingPunct="1">
              <a:lnSpc>
                <a:spcPct val="150000"/>
              </a:lnSpc>
              <a:spcBef>
                <a:spcPct val="50000"/>
              </a:spcBef>
              <a:buClrTx/>
              <a:buSzTx/>
              <a:buFontTx/>
              <a:buChar char="•"/>
            </a:pPr>
            <a:r>
              <a:rPr lang="pt-BR" altLang="pt-BR" sz="2000"/>
              <a:t> Inabilidade do entrevistado para responder.</a:t>
            </a:r>
          </a:p>
          <a:p>
            <a:pPr algn="just" eaLnBrk="1" hangingPunct="1">
              <a:lnSpc>
                <a:spcPct val="150000"/>
              </a:lnSpc>
              <a:spcBef>
                <a:spcPct val="50000"/>
              </a:spcBef>
              <a:buClrTx/>
              <a:buSzTx/>
              <a:buFontTx/>
              <a:buChar char="•"/>
            </a:pPr>
            <a:r>
              <a:rPr lang="pt-BR" altLang="pt-BR" sz="2000"/>
              <a:t> Influência exercida pelo aspecto pessoal do entrevistador com o entrevistado.</a:t>
            </a:r>
          </a:p>
        </p:txBody>
      </p:sp>
      <p:pic>
        <p:nvPicPr>
          <p:cNvPr id="44035" name="Picture 3" descr="j007873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8650" y="2324100"/>
            <a:ext cx="2165350" cy="453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2" descr="redtap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" y="3408363"/>
            <a:ext cx="3395663" cy="3113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9" name="Text Box 3"/>
          <p:cNvSpPr txBox="1">
            <a:spLocks noChangeArrowheads="1"/>
          </p:cNvSpPr>
          <p:nvPr/>
        </p:nvSpPr>
        <p:spPr bwMode="auto">
          <a:xfrm>
            <a:off x="671513" y="981075"/>
            <a:ext cx="8283575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pt-BR" sz="2400" b="1">
                <a:solidFill>
                  <a:srgbClr val="008000"/>
                </a:solidFill>
                <a:latin typeface="Comic Sans MS" panose="030F0702030302020204" pitchFamily="66" charset="0"/>
              </a:rPr>
              <a:t>QUESTIONÁRIO</a:t>
            </a:r>
          </a:p>
          <a:p>
            <a:pPr algn="just" eaLnBrk="1" hangingPunct="1">
              <a:lnSpc>
                <a:spcPct val="13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pt-BR" sz="2000"/>
              <a:t>É um instrumento de coleta de dados constituído por uma série ordenada de perguntas, que devem ser respondidas por escrito e sem a presença do entrevistador.</a:t>
            </a:r>
          </a:p>
        </p:txBody>
      </p:sp>
      <p:sp>
        <p:nvSpPr>
          <p:cNvPr id="45060" name="Text Box 4"/>
          <p:cNvSpPr txBox="1">
            <a:spLocks noChangeArrowheads="1"/>
          </p:cNvSpPr>
          <p:nvPr/>
        </p:nvSpPr>
        <p:spPr bwMode="auto">
          <a:xfrm>
            <a:off x="3543300" y="3167063"/>
            <a:ext cx="5359400" cy="335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pt-BR" sz="2000" b="1">
                <a:solidFill>
                  <a:srgbClr val="008000"/>
                </a:solidFill>
                <a:latin typeface="Comic Sans MS" panose="030F0702030302020204" pitchFamily="66" charset="0"/>
              </a:rPr>
              <a:t>CUIDADOS NO PROCESSO DE ELABORAÇÃO</a:t>
            </a:r>
          </a:p>
          <a:p>
            <a:pPr algn="just" eaLnBrk="1" hangingPunct="1">
              <a:lnSpc>
                <a:spcPct val="80000"/>
              </a:lnSpc>
              <a:spcBef>
                <a:spcPct val="50000"/>
              </a:spcBef>
              <a:buClrTx/>
              <a:buSzTx/>
              <a:buFontTx/>
              <a:buChar char="•"/>
            </a:pPr>
            <a:r>
              <a:rPr lang="pt-BR" altLang="pt-BR" sz="2000"/>
              <a:t> Conhecer o assunto</a:t>
            </a:r>
          </a:p>
          <a:p>
            <a:pPr algn="just" eaLnBrk="1" hangingPunct="1">
              <a:lnSpc>
                <a:spcPct val="80000"/>
              </a:lnSpc>
              <a:spcBef>
                <a:spcPct val="50000"/>
              </a:spcBef>
              <a:buClrTx/>
              <a:buSzTx/>
              <a:buFontTx/>
              <a:buChar char="•"/>
            </a:pPr>
            <a:r>
              <a:rPr lang="pt-BR" altLang="pt-BR" sz="2000"/>
              <a:t> Cuidado na seleção das questões</a:t>
            </a:r>
          </a:p>
          <a:p>
            <a:pPr algn="just" eaLnBrk="1" hangingPunct="1">
              <a:lnSpc>
                <a:spcPct val="80000"/>
              </a:lnSpc>
              <a:spcBef>
                <a:spcPct val="50000"/>
              </a:spcBef>
              <a:buClrTx/>
              <a:buSzTx/>
              <a:buFontTx/>
              <a:buChar char="•"/>
            </a:pPr>
            <a:r>
              <a:rPr lang="pt-BR" altLang="pt-BR" sz="2000"/>
              <a:t> Limitado em extensão e em finalidade</a:t>
            </a:r>
          </a:p>
          <a:p>
            <a:pPr algn="just" eaLnBrk="1" hangingPunct="1">
              <a:lnSpc>
                <a:spcPct val="80000"/>
              </a:lnSpc>
              <a:spcBef>
                <a:spcPct val="50000"/>
              </a:spcBef>
              <a:buClrTx/>
              <a:buSzTx/>
              <a:buFontTx/>
              <a:buChar char="•"/>
            </a:pPr>
            <a:r>
              <a:rPr lang="pt-BR" altLang="pt-BR" sz="2000"/>
              <a:t> Codificadas para facilitar a tabulação</a:t>
            </a:r>
          </a:p>
          <a:p>
            <a:pPr algn="just" eaLnBrk="1" hangingPunct="1">
              <a:lnSpc>
                <a:spcPct val="80000"/>
              </a:lnSpc>
              <a:spcBef>
                <a:spcPct val="50000"/>
              </a:spcBef>
              <a:buClrTx/>
              <a:buSzTx/>
              <a:buFontTx/>
              <a:buChar char="•"/>
            </a:pPr>
            <a:r>
              <a:rPr lang="pt-BR" altLang="pt-BR" sz="2000"/>
              <a:t> Indicação da entidade organizadora</a:t>
            </a:r>
          </a:p>
          <a:p>
            <a:pPr algn="just" eaLnBrk="1" hangingPunct="1">
              <a:lnSpc>
                <a:spcPct val="80000"/>
              </a:lnSpc>
              <a:spcBef>
                <a:spcPct val="50000"/>
              </a:spcBef>
              <a:buClrTx/>
              <a:buSzTx/>
              <a:buFontTx/>
              <a:buChar char="•"/>
            </a:pPr>
            <a:r>
              <a:rPr lang="pt-BR" altLang="pt-BR" sz="2000"/>
              <a:t> Acompanhado por instruções</a:t>
            </a:r>
          </a:p>
          <a:p>
            <a:pPr algn="just" eaLnBrk="1" hangingPunct="1">
              <a:lnSpc>
                <a:spcPct val="80000"/>
              </a:lnSpc>
              <a:spcBef>
                <a:spcPct val="50000"/>
              </a:spcBef>
              <a:buClrTx/>
              <a:buSzTx/>
              <a:buFontTx/>
              <a:buChar char="•"/>
            </a:pPr>
            <a:r>
              <a:rPr lang="pt-BR" altLang="pt-BR" sz="2000"/>
              <a:t> Boa apresentação estética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2"/>
          <p:cNvSpPr txBox="1">
            <a:spLocks noChangeArrowheads="1"/>
          </p:cNvSpPr>
          <p:nvPr/>
        </p:nvSpPr>
        <p:spPr bwMode="auto">
          <a:xfrm>
            <a:off x="585788" y="1023938"/>
            <a:ext cx="7358062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pt-BR" sz="2400" b="1">
                <a:solidFill>
                  <a:srgbClr val="008000"/>
                </a:solidFill>
                <a:latin typeface="Comic Sans MS" panose="030F0702030302020204" pitchFamily="66" charset="0"/>
              </a:rPr>
              <a:t>CONSTRUÇÃO DO QUESTIONÁRIO</a:t>
            </a:r>
          </a:p>
          <a:p>
            <a:pPr algn="just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pt-BR" sz="2000"/>
              <a:t>Consiste em traduzir os objetivos da pesquisa em perguntas claras e objetivas.</a:t>
            </a:r>
          </a:p>
        </p:txBody>
      </p:sp>
      <p:sp>
        <p:nvSpPr>
          <p:cNvPr id="46083" name="Text Box 3"/>
          <p:cNvSpPr txBox="1">
            <a:spLocks noChangeArrowheads="1"/>
          </p:cNvSpPr>
          <p:nvPr/>
        </p:nvSpPr>
        <p:spPr bwMode="auto">
          <a:xfrm>
            <a:off x="584200" y="2619375"/>
            <a:ext cx="8361363" cy="350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BR" altLang="pt-BR" sz="2400" b="1">
                <a:solidFill>
                  <a:srgbClr val="008000"/>
                </a:solidFill>
                <a:latin typeface="Comic Sans MS" panose="030F0702030302020204" pitchFamily="66" charset="0"/>
              </a:rPr>
              <a:t>TIPOS DE QUESTÕES</a:t>
            </a:r>
          </a:p>
          <a:p>
            <a:pPr algn="just" eaLnBrk="1" hangingPunct="1">
              <a:spcBef>
                <a:spcPct val="50000"/>
              </a:spcBef>
              <a:buFontTx/>
              <a:buAutoNum type="alphaLcParenR"/>
            </a:pPr>
            <a:r>
              <a:rPr lang="pt-BR" altLang="pt-BR" sz="2000" b="1"/>
              <a:t>Aberta:</a:t>
            </a:r>
            <a:r>
              <a:rPr lang="pt-BR" altLang="pt-BR" sz="2000"/>
              <a:t> são as que permitem ao informante responder livremente, usando linguagem própria e emitir opiniões.</a:t>
            </a:r>
          </a:p>
          <a:p>
            <a:pPr algn="just" eaLnBrk="1" hangingPunct="1">
              <a:spcBef>
                <a:spcPct val="50000"/>
              </a:spcBef>
            </a:pPr>
            <a:r>
              <a:rPr lang="pt-BR" altLang="pt-BR" sz="2000"/>
              <a:t>	Entretanto, apresenta alguns inconvenientes:</a:t>
            </a:r>
          </a:p>
          <a:p>
            <a:pPr algn="just" eaLnBrk="1" hangingPunct="1">
              <a:spcBef>
                <a:spcPct val="50000"/>
              </a:spcBef>
              <a:buFont typeface="Wingdings" panose="05000000000000000000" pitchFamily="2" charset="2"/>
              <a:buChar char="Ä"/>
            </a:pPr>
            <a:r>
              <a:rPr lang="pt-BR" altLang="pt-BR" sz="2000"/>
              <a:t>Dificulta a resposta ao próprio informante, que deverá redigi-la.</a:t>
            </a:r>
          </a:p>
          <a:p>
            <a:pPr algn="just" eaLnBrk="1" hangingPunct="1">
              <a:spcBef>
                <a:spcPct val="50000"/>
              </a:spcBef>
              <a:buFont typeface="Wingdings" panose="05000000000000000000" pitchFamily="2" charset="2"/>
              <a:buChar char="Ä"/>
            </a:pPr>
            <a:r>
              <a:rPr lang="pt-BR" altLang="pt-BR" sz="2000"/>
              <a:t>O processo de tabulação.</a:t>
            </a:r>
          </a:p>
          <a:p>
            <a:pPr algn="just" eaLnBrk="1" hangingPunct="1">
              <a:spcBef>
                <a:spcPct val="50000"/>
              </a:spcBef>
              <a:buFont typeface="Wingdings" panose="05000000000000000000" pitchFamily="2" charset="2"/>
              <a:buChar char="Ä"/>
            </a:pPr>
            <a:r>
              <a:rPr lang="pt-BR" altLang="pt-BR" sz="2000"/>
              <a:t>O tratamento estatístico e a interpretação.</a:t>
            </a:r>
          </a:p>
          <a:p>
            <a:pPr algn="just" eaLnBrk="1" hangingPunct="1">
              <a:spcBef>
                <a:spcPct val="50000"/>
              </a:spcBef>
            </a:pPr>
            <a:r>
              <a:rPr lang="pt-BR" altLang="pt-BR" sz="2000"/>
              <a:t>	A análise é difícil, complexa, cansativa e demorada.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250825" y="1687513"/>
            <a:ext cx="8750300" cy="517064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173038" indent="-173038" algn="just" eaLnBrk="1" hangingPunct="1">
              <a:spcBef>
                <a:spcPts val="1200"/>
              </a:spcBef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pt-BR" sz="28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Justificativa</a:t>
            </a:r>
            <a:r>
              <a:rPr lang="pt-BR" sz="2800" dirty="0">
                <a:latin typeface="Comic Sans MS" pitchFamily="66" charset="0"/>
              </a:rPr>
              <a:t> – necessidade de reforçar nos acadêmicos </a:t>
            </a:r>
            <a:r>
              <a:rPr lang="pt-BR" sz="2800" dirty="0" smtClean="0">
                <a:latin typeface="Comic Sans MS" pitchFamily="66" charset="0"/>
              </a:rPr>
              <a:t>o que é uma pesquisa e os percursos metodológicos que envolve um TCC, Artigo Científico, Trabalhos acadêmicos e etc.</a:t>
            </a:r>
          </a:p>
          <a:p>
            <a:pPr marL="173038" indent="-173038" algn="just" eaLnBrk="1" hangingPunct="1">
              <a:spcBef>
                <a:spcPts val="1200"/>
              </a:spcBef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pt-BR" sz="2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Problemática</a:t>
            </a:r>
            <a:r>
              <a:rPr lang="pt-BR" sz="2800" dirty="0" smtClean="0">
                <a:latin typeface="Comic Sans MS" pitchFamily="66" charset="0"/>
              </a:rPr>
              <a:t> </a:t>
            </a:r>
            <a:r>
              <a:rPr lang="pt-BR" sz="2800" dirty="0">
                <a:latin typeface="Comic Sans MS" pitchFamily="66" charset="0"/>
              </a:rPr>
              <a:t>– os estudantes têm se mostrado pouco atentos </a:t>
            </a:r>
            <a:r>
              <a:rPr lang="pt-BR" sz="2800" dirty="0" smtClean="0">
                <a:latin typeface="Comic Sans MS" pitchFamily="66" charset="0"/>
              </a:rPr>
              <a:t>aos percursos metodológicos e as pesquisas cientificas ou pesquisas acadêmicas</a:t>
            </a:r>
            <a:r>
              <a:rPr lang="pt-BR" sz="2800" dirty="0" smtClean="0">
                <a:latin typeface="Comic Sans MS" pitchFamily="66" charset="0"/>
              </a:rPr>
              <a:t>. </a:t>
            </a:r>
            <a:endParaRPr lang="pt-BR" sz="2800" dirty="0">
              <a:latin typeface="Comic Sans MS" pitchFamily="66" charset="0"/>
            </a:endParaRPr>
          </a:p>
          <a:p>
            <a:pPr marL="173038" indent="-173038" algn="just" eaLnBrk="1" hangingPunct="1">
              <a:spcBef>
                <a:spcPts val="1200"/>
              </a:spcBef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pt-BR" sz="28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Objetivo</a:t>
            </a:r>
            <a:r>
              <a:rPr lang="pt-BR" sz="2800" dirty="0">
                <a:latin typeface="Comic Sans MS" pitchFamily="66" charset="0"/>
              </a:rPr>
              <a:t> – compreender </a:t>
            </a:r>
            <a:r>
              <a:rPr lang="pt-BR" sz="2800" dirty="0" smtClean="0">
                <a:latin typeface="Comic Sans MS" pitchFamily="66" charset="0"/>
              </a:rPr>
              <a:t>melhor o BÁSICO de como se fazer (ou iniciar) uma pesquisa cientifica/metodológica/acadêmica. </a:t>
            </a:r>
            <a:endParaRPr lang="pt-BR" sz="2800" dirty="0">
              <a:latin typeface="Comic Sans MS" pitchFamily="66" charset="0"/>
            </a:endParaRPr>
          </a:p>
        </p:txBody>
      </p:sp>
      <p:sp>
        <p:nvSpPr>
          <p:cNvPr id="5123" name="Retângulo 4"/>
          <p:cNvSpPr>
            <a:spLocks noChangeArrowheads="1"/>
          </p:cNvSpPr>
          <p:nvPr/>
        </p:nvSpPr>
        <p:spPr bwMode="auto">
          <a:xfrm>
            <a:off x="39688" y="260350"/>
            <a:ext cx="8961437" cy="630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3500" dirty="0" smtClean="0">
                <a:latin typeface="Agency FB" panose="020B0503020202020204" pitchFamily="34" charset="0"/>
              </a:rPr>
              <a:t>Para que esse capacita? </a:t>
            </a:r>
            <a:endParaRPr lang="pt-BR" altLang="pt-BR" sz="3500" dirty="0">
              <a:latin typeface="Agency FB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2743827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2"/>
          <p:cNvSpPr txBox="1">
            <a:spLocks noChangeArrowheads="1"/>
          </p:cNvSpPr>
          <p:nvPr/>
        </p:nvSpPr>
        <p:spPr bwMode="auto">
          <a:xfrm>
            <a:off x="544513" y="1452563"/>
            <a:ext cx="8283575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2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pt-BR" sz="2000" b="1" dirty="0"/>
              <a:t>b) Fechada:</a:t>
            </a:r>
            <a:r>
              <a:rPr lang="pt-BR" altLang="pt-BR" sz="2000" dirty="0"/>
              <a:t> são aquelas em que o informante escolhe sua resposta </a:t>
            </a:r>
            <a:r>
              <a:rPr lang="pt-BR" altLang="pt-BR" sz="2000" dirty="0" smtClean="0"/>
              <a:t>entre DUAS </a:t>
            </a:r>
            <a:r>
              <a:rPr lang="pt-BR" altLang="pt-BR" sz="2000" dirty="0"/>
              <a:t>opções. Este tipo de pergunta, embora restrinja a liberdade das respostas, facilita o trabalho do pesquisador e também a tabulação, pois as respostas são mais objetivas.</a:t>
            </a:r>
          </a:p>
        </p:txBody>
      </p:sp>
      <p:sp>
        <p:nvSpPr>
          <p:cNvPr id="47107" name="Text Box 3"/>
          <p:cNvSpPr txBox="1">
            <a:spLocks noChangeArrowheads="1"/>
          </p:cNvSpPr>
          <p:nvPr/>
        </p:nvSpPr>
        <p:spPr bwMode="auto">
          <a:xfrm>
            <a:off x="3127375" y="3198813"/>
            <a:ext cx="5570538" cy="3417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9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pt-BR" sz="2000" b="1" dirty="0"/>
              <a:t>c) </a:t>
            </a:r>
            <a:r>
              <a:rPr lang="pt-BR" altLang="pt-BR" sz="2000" b="1" dirty="0" err="1"/>
              <a:t>Semi-estruturada</a:t>
            </a:r>
            <a:r>
              <a:rPr lang="pt-BR" altLang="pt-BR" sz="2000" b="1" dirty="0"/>
              <a:t>:</a:t>
            </a:r>
            <a:r>
              <a:rPr lang="pt-BR" altLang="pt-BR" sz="2000" dirty="0"/>
              <a:t> são perguntas fechadas mas que apresentam uma série de possíveis respostas, abrangendo várias facetas do mesmo assunto.</a:t>
            </a:r>
          </a:p>
          <a:p>
            <a:pPr algn="just" eaLnBrk="1" hangingPunct="1">
              <a:lnSpc>
                <a:spcPct val="9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pt-BR" sz="2000" dirty="0"/>
              <a:t>A técnica da escolha múltipla é facilmente </a:t>
            </a:r>
            <a:r>
              <a:rPr lang="pt-BR" altLang="pt-BR" sz="2000" dirty="0" err="1"/>
              <a:t>tabulável</a:t>
            </a:r>
            <a:r>
              <a:rPr lang="pt-BR" altLang="pt-BR" sz="2000" dirty="0"/>
              <a:t> e proporciona uma exploração em profundidade quase tão boa quanto a de perguntas abertas.</a:t>
            </a:r>
          </a:p>
          <a:p>
            <a:pPr algn="just" eaLnBrk="1" hangingPunct="1">
              <a:lnSpc>
                <a:spcPct val="9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pt-BR" sz="2000" dirty="0"/>
              <a:t>A combinação de respostas múltiplas com as respostas abertas possibilita mais informações sobre o assunto, sem prejudicar a tabulação.</a:t>
            </a:r>
          </a:p>
        </p:txBody>
      </p:sp>
      <p:pic>
        <p:nvPicPr>
          <p:cNvPr id="47108" name="Picture 6" descr="sell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675" y="3098800"/>
            <a:ext cx="2568575" cy="331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109" name="Text Box 7"/>
          <p:cNvSpPr txBox="1">
            <a:spLocks noChangeArrowheads="1"/>
          </p:cNvSpPr>
          <p:nvPr/>
        </p:nvSpPr>
        <p:spPr bwMode="auto">
          <a:xfrm>
            <a:off x="862013" y="914400"/>
            <a:ext cx="68103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pt-BR" sz="2400" b="1">
                <a:solidFill>
                  <a:srgbClr val="008000"/>
                </a:solidFill>
                <a:latin typeface="Comic Sans MS" panose="030F0702030302020204" pitchFamily="66" charset="0"/>
              </a:rPr>
              <a:t>TIPOS DE QUESTÕES </a:t>
            </a:r>
            <a:r>
              <a:rPr lang="pt-BR" altLang="pt-BR" sz="1400" b="1">
                <a:solidFill>
                  <a:srgbClr val="008000"/>
                </a:solidFill>
                <a:latin typeface="Comic Sans MS" panose="030F0702030302020204" pitchFamily="66" charset="0"/>
              </a:rPr>
              <a:t>(CONT.)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4" name="Picture 2" descr="spa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25" y="236538"/>
            <a:ext cx="3125788" cy="2811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9155" name="Text Box 3"/>
          <p:cNvSpPr txBox="1">
            <a:spLocks noChangeArrowheads="1"/>
          </p:cNvSpPr>
          <p:nvPr/>
        </p:nvSpPr>
        <p:spPr bwMode="auto">
          <a:xfrm>
            <a:off x="2986088" y="2624138"/>
            <a:ext cx="5289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pt-BR" sz="2400" b="1">
                <a:solidFill>
                  <a:srgbClr val="008000"/>
                </a:solidFill>
                <a:latin typeface="Comic Sans MS" panose="030F0702030302020204" pitchFamily="66" charset="0"/>
              </a:rPr>
              <a:t>DOCUMENTAÇÃO INDIRETA</a:t>
            </a:r>
          </a:p>
        </p:txBody>
      </p:sp>
      <p:sp>
        <p:nvSpPr>
          <p:cNvPr id="49156" name="Text Box 4"/>
          <p:cNvSpPr txBox="1">
            <a:spLocks noChangeArrowheads="1"/>
          </p:cNvSpPr>
          <p:nvPr/>
        </p:nvSpPr>
        <p:spPr bwMode="auto">
          <a:xfrm>
            <a:off x="698500" y="3233738"/>
            <a:ext cx="7900988" cy="3106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2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pt-BR" sz="2000" dirty="0"/>
              <a:t>Toda pesquisa implica o levantamento de dados de variadas fontes, quaisquer que sejam os métodos ou técnicas empregados.</a:t>
            </a:r>
          </a:p>
          <a:p>
            <a:pPr algn="just" eaLnBrk="1" hangingPunct="1">
              <a:lnSpc>
                <a:spcPct val="11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pt-BR" sz="2000" dirty="0"/>
              <a:t>É a fase da pesquisa realizada com intuito de recolher informações prévias sobre o campo de interesse.</a:t>
            </a:r>
          </a:p>
          <a:p>
            <a:pPr algn="just" eaLnBrk="1" hangingPunct="1">
              <a:lnSpc>
                <a:spcPct val="11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pt-BR" sz="2000" dirty="0"/>
              <a:t>O levantamento de dados é feito de duas maneiras:</a:t>
            </a:r>
          </a:p>
          <a:p>
            <a:pPr algn="just" eaLnBrk="1" hangingPunct="1">
              <a:lnSpc>
                <a:spcPct val="110000"/>
              </a:lnSpc>
              <a:spcBef>
                <a:spcPct val="50000"/>
              </a:spcBef>
              <a:buClrTx/>
              <a:buSzTx/>
              <a:buFont typeface="Wingdings" panose="05000000000000000000" pitchFamily="2" charset="2"/>
              <a:buChar char="Ä"/>
            </a:pPr>
            <a:r>
              <a:rPr lang="pt-BR" altLang="pt-BR" sz="2000" dirty="0"/>
              <a:t> Pesquisa </a:t>
            </a:r>
            <a:r>
              <a:rPr lang="pt-BR" altLang="pt-BR" sz="2000" dirty="0" smtClean="0"/>
              <a:t>documental (</a:t>
            </a:r>
            <a:r>
              <a:rPr lang="pt-BR" altLang="pt-BR" sz="2000" dirty="0" err="1" smtClean="0"/>
              <a:t>PPCs</a:t>
            </a:r>
            <a:r>
              <a:rPr lang="pt-BR" altLang="pt-BR" sz="2000" dirty="0" smtClean="0"/>
              <a:t>, Planejamentos, Projetos, </a:t>
            </a:r>
            <a:r>
              <a:rPr lang="pt-BR" altLang="pt-BR" sz="2000" dirty="0" err="1" smtClean="0"/>
              <a:t>etc</a:t>
            </a:r>
            <a:r>
              <a:rPr lang="pt-BR" altLang="pt-BR" sz="2000" dirty="0" smtClean="0"/>
              <a:t>)</a:t>
            </a:r>
            <a:endParaRPr lang="pt-BR" altLang="pt-BR" sz="2000" dirty="0"/>
          </a:p>
          <a:p>
            <a:pPr algn="just" eaLnBrk="1" hangingPunct="1">
              <a:lnSpc>
                <a:spcPct val="110000"/>
              </a:lnSpc>
              <a:spcBef>
                <a:spcPct val="50000"/>
              </a:spcBef>
              <a:buClrTx/>
              <a:buSzTx/>
              <a:buFont typeface="Wingdings" panose="05000000000000000000" pitchFamily="2" charset="2"/>
              <a:buChar char="Ä"/>
            </a:pPr>
            <a:r>
              <a:rPr lang="pt-BR" altLang="pt-BR" sz="2000" dirty="0"/>
              <a:t> Pesquisa </a:t>
            </a:r>
            <a:r>
              <a:rPr lang="pt-BR" altLang="pt-BR" sz="2000" dirty="0" smtClean="0"/>
              <a:t>bibliográfica (levantamento bibliográfico)</a:t>
            </a:r>
            <a:endParaRPr lang="pt-BR" altLang="pt-BR" sz="2000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8" name="Picture 2" descr="bund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600" y="3336925"/>
            <a:ext cx="1984375" cy="3262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179" name="Text Box 3"/>
          <p:cNvSpPr txBox="1">
            <a:spLocks noChangeArrowheads="1"/>
          </p:cNvSpPr>
          <p:nvPr/>
        </p:nvSpPr>
        <p:spPr bwMode="auto">
          <a:xfrm>
            <a:off x="628650" y="952500"/>
            <a:ext cx="8345488" cy="2317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pt-BR" sz="2400" b="1">
                <a:solidFill>
                  <a:srgbClr val="008000"/>
                </a:solidFill>
                <a:latin typeface="Comic Sans MS" panose="030F0702030302020204" pitchFamily="66" charset="0"/>
              </a:rPr>
              <a:t>PESQUISA DOCUMENTAL</a:t>
            </a:r>
          </a:p>
          <a:p>
            <a:pPr algn="just" eaLnBrk="1" hangingPunct="1">
              <a:lnSpc>
                <a:spcPct val="14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pt-BR" sz="2000"/>
              <a:t>A análise documental pode se constituir numa técnica valiosa de abordagem de dados qualitativos, seja complementando as informações obtidas por outras técnicas, seja desvelando aspectos novos de um tema ou problema.</a:t>
            </a:r>
          </a:p>
        </p:txBody>
      </p:sp>
      <p:sp>
        <p:nvSpPr>
          <p:cNvPr id="50180" name="Text Box 4"/>
          <p:cNvSpPr txBox="1">
            <a:spLocks noChangeArrowheads="1"/>
          </p:cNvSpPr>
          <p:nvPr/>
        </p:nvSpPr>
        <p:spPr bwMode="auto">
          <a:xfrm>
            <a:off x="3140075" y="3960813"/>
            <a:ext cx="5549900" cy="247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3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pt-BR" sz="2000"/>
              <a:t>São considerados documentos, regulamentos, normas, pareceres, cartas, memorandos, diários pessoais, autobiografias, jornais, revistas, discursos, roteiros de programas de rádio e televisão, estatísticas, arquivos escolares.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2" name="Picture 3" descr="overwor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550" y="504825"/>
            <a:ext cx="2089150" cy="2557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3" name="Text Box 4"/>
          <p:cNvSpPr txBox="1">
            <a:spLocks noChangeArrowheads="1"/>
          </p:cNvSpPr>
          <p:nvPr/>
        </p:nvSpPr>
        <p:spPr bwMode="auto">
          <a:xfrm>
            <a:off x="2589213" y="2773363"/>
            <a:ext cx="518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pt-BR" sz="2400" b="1">
                <a:solidFill>
                  <a:srgbClr val="008000"/>
                </a:solidFill>
                <a:latin typeface="Comic Sans MS" panose="030F0702030302020204" pitchFamily="66" charset="0"/>
              </a:rPr>
              <a:t>PESQUISA BIBLIOGRÁFICA</a:t>
            </a:r>
          </a:p>
        </p:txBody>
      </p:sp>
      <p:sp>
        <p:nvSpPr>
          <p:cNvPr id="51204" name="Text Box 5"/>
          <p:cNvSpPr txBox="1">
            <a:spLocks noChangeArrowheads="1"/>
          </p:cNvSpPr>
          <p:nvPr/>
        </p:nvSpPr>
        <p:spPr bwMode="auto">
          <a:xfrm>
            <a:off x="693738" y="3446463"/>
            <a:ext cx="8232775" cy="2162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7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pt-BR" sz="2000"/>
              <a:t>Abrange toda bibliografia já tornada publica em relação ao tema de estudos, desde publicações avulsas, boletins, jornais, revistas, livros, pesquisa, monografias, teses, material cartográfico, até meios de comunicação.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658813" y="923925"/>
            <a:ext cx="8080375" cy="463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pt-BR" sz="2400" b="1">
                <a:solidFill>
                  <a:srgbClr val="008000"/>
                </a:solidFill>
                <a:latin typeface="Comic Sans MS" panose="030F0702030302020204" pitchFamily="66" charset="0"/>
              </a:rPr>
              <a:t>PESQUISA DE CAMPO</a:t>
            </a:r>
          </a:p>
          <a:p>
            <a:pPr algn="just" eaLnBrk="1" hangingPunct="1">
              <a:lnSpc>
                <a:spcPct val="14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pt-BR" sz="2000"/>
              <a:t>É aquela utilizada com o objetivo de conseguir informações e/ou conhecimentos acerca de um problema para o qual se procura uma resposta, ou de uma hipótese que se queira comprovar, ou ainda, descobrir fenômenos ou as relações entre eles.</a:t>
            </a:r>
          </a:p>
          <a:p>
            <a:pPr algn="just" eaLnBrk="1" hangingPunct="1">
              <a:lnSpc>
                <a:spcPct val="14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pt-BR" sz="2000"/>
              <a:t>As pesquisa de campo se dividem em três grandes grupos:</a:t>
            </a:r>
          </a:p>
          <a:p>
            <a:pPr algn="just" eaLnBrk="1" hangingPunct="1">
              <a:lnSpc>
                <a:spcPct val="140000"/>
              </a:lnSpc>
              <a:spcBef>
                <a:spcPct val="50000"/>
              </a:spcBef>
              <a:buClrTx/>
              <a:buSzTx/>
              <a:buFont typeface="Wingdings (L$)" pitchFamily="82" charset="2"/>
              <a:buChar char="Ä"/>
            </a:pPr>
            <a:r>
              <a:rPr lang="pt-BR" altLang="pt-BR" sz="2000"/>
              <a:t> Quantitativo-descritivas;</a:t>
            </a:r>
          </a:p>
          <a:p>
            <a:pPr algn="just" eaLnBrk="1" hangingPunct="1">
              <a:lnSpc>
                <a:spcPct val="140000"/>
              </a:lnSpc>
              <a:spcBef>
                <a:spcPct val="50000"/>
              </a:spcBef>
              <a:buClrTx/>
              <a:buSzTx/>
              <a:buFont typeface="Wingdings (L$)" pitchFamily="82" charset="2"/>
              <a:buChar char="Ä"/>
            </a:pPr>
            <a:r>
              <a:rPr lang="pt-BR" altLang="pt-BR" sz="2000"/>
              <a:t> Exploratórias;</a:t>
            </a:r>
          </a:p>
          <a:p>
            <a:pPr algn="just" eaLnBrk="1" hangingPunct="1">
              <a:lnSpc>
                <a:spcPct val="140000"/>
              </a:lnSpc>
              <a:spcBef>
                <a:spcPct val="50000"/>
              </a:spcBef>
              <a:buClrTx/>
              <a:buSzTx/>
              <a:buFont typeface="Wingdings (L$)" pitchFamily="82" charset="2"/>
              <a:buChar char="Ä"/>
            </a:pPr>
            <a:r>
              <a:rPr lang="pt-BR" altLang="pt-BR" sz="2000"/>
              <a:t> Experimentais.</a:t>
            </a:r>
          </a:p>
        </p:txBody>
      </p:sp>
      <p:pic>
        <p:nvPicPr>
          <p:cNvPr id="53251" name="Picture 4" descr="j00787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7100" y="4014788"/>
            <a:ext cx="2871788" cy="2563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ext Box 4"/>
          <p:cNvSpPr txBox="1">
            <a:spLocks noChangeArrowheads="1"/>
          </p:cNvSpPr>
          <p:nvPr/>
        </p:nvSpPr>
        <p:spPr bwMode="auto">
          <a:xfrm>
            <a:off x="1495425" y="822325"/>
            <a:ext cx="518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pt-BR" sz="2400" b="1">
                <a:solidFill>
                  <a:srgbClr val="008000"/>
                </a:solidFill>
                <a:latin typeface="Comic Sans MS" panose="030F0702030302020204" pitchFamily="66" charset="0"/>
              </a:rPr>
              <a:t>PESQUISA DE LABORATÓRIO</a:t>
            </a:r>
          </a:p>
        </p:txBody>
      </p:sp>
      <p:sp>
        <p:nvSpPr>
          <p:cNvPr id="55299" name="Text Box 5"/>
          <p:cNvSpPr txBox="1">
            <a:spLocks noChangeArrowheads="1"/>
          </p:cNvSpPr>
          <p:nvPr/>
        </p:nvSpPr>
        <p:spPr bwMode="auto">
          <a:xfrm>
            <a:off x="679450" y="1447800"/>
            <a:ext cx="7942263" cy="2162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7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pt-BR" sz="2000"/>
              <a:t>É um procedimento de investigação mais difícil, porém mais exato. Ela descreve e analisa o que será ou ocorrerá em situações controladas. Exige instrumental específico, preciso, e ambientes adequados.</a:t>
            </a:r>
          </a:p>
        </p:txBody>
      </p:sp>
      <p:pic>
        <p:nvPicPr>
          <p:cNvPr id="55300" name="Picture 9" descr="mindmel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1850" y="3433763"/>
            <a:ext cx="2546350" cy="290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ext Box 4"/>
          <p:cNvSpPr txBox="1">
            <a:spLocks noChangeArrowheads="1"/>
          </p:cNvSpPr>
          <p:nvPr/>
        </p:nvSpPr>
        <p:spPr bwMode="auto">
          <a:xfrm>
            <a:off x="1495425" y="822325"/>
            <a:ext cx="518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pt-BR" sz="2400" b="1" dirty="0" smtClean="0">
                <a:solidFill>
                  <a:srgbClr val="008000"/>
                </a:solidFill>
                <a:latin typeface="Comic Sans MS" panose="030F0702030302020204" pitchFamily="66" charset="0"/>
              </a:rPr>
              <a:t>PLÁGIO!!!!!</a:t>
            </a:r>
            <a:endParaRPr lang="pt-BR" altLang="pt-BR" sz="2400" b="1" dirty="0">
              <a:solidFill>
                <a:srgbClr val="008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5299" name="Text Box 5"/>
          <p:cNvSpPr txBox="1">
            <a:spLocks noChangeArrowheads="1"/>
          </p:cNvSpPr>
          <p:nvPr/>
        </p:nvSpPr>
        <p:spPr bwMode="auto">
          <a:xfrm>
            <a:off x="1201737" y="2085063"/>
            <a:ext cx="7942263" cy="3323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7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pt-BR" sz="2000" dirty="0" smtClean="0">
                <a:hlinkClick r:id="rId2"/>
              </a:rPr>
              <a:t>https://www.youtube.com/watch?v=Z7__rH62yoQ</a:t>
            </a:r>
            <a:endParaRPr lang="pt-BR" altLang="pt-BR" sz="2000" dirty="0" smtClean="0"/>
          </a:p>
          <a:p>
            <a:pPr algn="just" eaLnBrk="1" hangingPunct="1">
              <a:lnSpc>
                <a:spcPct val="170000"/>
              </a:lnSpc>
              <a:spcBef>
                <a:spcPct val="50000"/>
              </a:spcBef>
              <a:buClrTx/>
              <a:buSzTx/>
              <a:buFontTx/>
              <a:buNone/>
            </a:pPr>
            <a:endParaRPr lang="pt-BR" altLang="pt-BR" sz="2000" dirty="0"/>
          </a:p>
          <a:p>
            <a:pPr algn="just" eaLnBrk="1" hangingPunct="1">
              <a:lnSpc>
                <a:spcPct val="170000"/>
              </a:lnSpc>
              <a:spcBef>
                <a:spcPct val="50000"/>
              </a:spcBef>
              <a:buClrTx/>
              <a:buSzTx/>
              <a:buFontTx/>
              <a:buNone/>
            </a:pPr>
            <a:endParaRPr lang="pt-BR" altLang="pt-BR" sz="2000" dirty="0" smtClean="0"/>
          </a:p>
          <a:p>
            <a:pPr algn="just" eaLnBrk="1" hangingPunct="1">
              <a:lnSpc>
                <a:spcPct val="170000"/>
              </a:lnSpc>
              <a:spcBef>
                <a:spcPct val="50000"/>
              </a:spcBef>
              <a:buClrTx/>
              <a:buSzTx/>
              <a:buFontTx/>
              <a:buNone/>
            </a:pPr>
            <a:endParaRPr lang="pt-BR" altLang="pt-BR" sz="2000" dirty="0"/>
          </a:p>
          <a:p>
            <a:pPr algn="just" eaLnBrk="1" hangingPunct="1">
              <a:lnSpc>
                <a:spcPct val="17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pt-BR" sz="2000" dirty="0" smtClean="0">
                <a:hlinkClick r:id="rId3"/>
              </a:rPr>
              <a:t>https://www.youtube.com/watch?v=d0iGFwqif5c</a:t>
            </a:r>
            <a:r>
              <a:rPr lang="pt-BR" altLang="pt-BR" sz="2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09191132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 Box 2"/>
          <p:cNvSpPr txBox="1">
            <a:spLocks noChangeArrowheads="1"/>
          </p:cNvSpPr>
          <p:nvPr/>
        </p:nvSpPr>
        <p:spPr bwMode="auto">
          <a:xfrm>
            <a:off x="549275" y="869950"/>
            <a:ext cx="7974013" cy="5119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pt-BR" sz="2400" b="1">
                <a:solidFill>
                  <a:srgbClr val="008000"/>
                </a:solidFill>
                <a:latin typeface="Comic Sans MS" panose="030F0702030302020204" pitchFamily="66" charset="0"/>
              </a:rPr>
              <a:t>SUGESTÕES DE LEITURA</a:t>
            </a: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pt-BR" altLang="pt-BR" sz="2400" b="1">
              <a:solidFill>
                <a:srgbClr val="008000"/>
              </a:solidFill>
            </a:endParaRPr>
          </a:p>
          <a:p>
            <a:pPr algn="just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pt-BR" sz="2000"/>
              <a:t>LUDKE, M. e ANDRÉ, M. E. D. A. </a:t>
            </a:r>
            <a:r>
              <a:rPr lang="pt-BR" altLang="pt-BR" sz="2000" b="1"/>
              <a:t>Pesquisa em educação: abordagens qualitativas.</a:t>
            </a:r>
            <a:r>
              <a:rPr lang="pt-BR" altLang="pt-BR" sz="2000"/>
              <a:t> São Paulo: EPU, 1986.</a:t>
            </a:r>
          </a:p>
          <a:p>
            <a:pPr algn="just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pt-BR" sz="2000"/>
              <a:t>FLICK, U. </a:t>
            </a:r>
            <a:r>
              <a:rPr lang="pt-BR" altLang="pt-BR" sz="2000" b="1"/>
              <a:t>Uma introdução à pesquisa qualitativa</a:t>
            </a:r>
            <a:r>
              <a:rPr lang="pt-BR" altLang="pt-BR" sz="2000"/>
              <a:t>. 2 Ed. Porto Alegre: Bookman, 2004</a:t>
            </a:r>
          </a:p>
          <a:p>
            <a:pPr algn="just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pt-BR" sz="2000"/>
              <a:t>MARCONI, M. de A. e LAKATOS, E. M. </a:t>
            </a:r>
            <a:r>
              <a:rPr lang="pt-BR" altLang="pt-BR" sz="2000" b="1"/>
              <a:t>Técnicas de Pesquisa</a:t>
            </a:r>
            <a:r>
              <a:rPr lang="pt-BR" altLang="pt-BR" sz="2000"/>
              <a:t>. 6 Ed. São Paulo: Atlas, 2006.</a:t>
            </a:r>
          </a:p>
          <a:p>
            <a:pPr algn="just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pt-BR" sz="2000"/>
              <a:t>SEVERINO, A. J. </a:t>
            </a:r>
            <a:r>
              <a:rPr lang="pt-BR" altLang="pt-BR" sz="2000" b="1"/>
              <a:t>Metodologia do trabalho científico.</a:t>
            </a:r>
            <a:r>
              <a:rPr lang="pt-BR" altLang="pt-BR" sz="2000"/>
              <a:t> 21 Ed. São Paulo: Cortez, 2000.</a:t>
            </a:r>
          </a:p>
          <a:p>
            <a:pPr algn="just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pt-BR" sz="2000"/>
              <a:t>ALVES-MAZZOTTI, A. J. e GEWANDSZNAJDER, F. </a:t>
            </a:r>
            <a:r>
              <a:rPr lang="pt-BR" altLang="pt-BR" sz="2000" b="1"/>
              <a:t>O método nas ciências naturais e sociais: pesquisa quantitativa e qualitativa</a:t>
            </a:r>
            <a:r>
              <a:rPr lang="pt-BR" altLang="pt-BR" sz="2000"/>
              <a:t>. 2 Ed. São Paulo: Pioneira, 1999.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ext Box 8"/>
          <p:cNvSpPr txBox="1">
            <a:spLocks noChangeArrowheads="1"/>
          </p:cNvSpPr>
          <p:nvPr/>
        </p:nvSpPr>
        <p:spPr bwMode="auto">
          <a:xfrm>
            <a:off x="665163" y="1876425"/>
            <a:ext cx="7927975" cy="374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pt-BR" sz="2000"/>
              <a:t>RICHARDSON, R.J. </a:t>
            </a:r>
            <a:r>
              <a:rPr lang="pt-BR" altLang="pt-BR" sz="2000" b="1"/>
              <a:t>Pesquisa social: métodos e técnicas.</a:t>
            </a:r>
            <a:r>
              <a:rPr lang="pt-BR" altLang="pt-BR" sz="2000"/>
              <a:t> 3 Ed., São Paulo: Atlas, 2007.</a:t>
            </a:r>
          </a:p>
          <a:p>
            <a:pPr algn="just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pt-BR" sz="2000"/>
              <a:t>RUDIO, F. V. </a:t>
            </a:r>
            <a:r>
              <a:rPr lang="pt-BR" altLang="pt-BR" sz="2000" b="1"/>
              <a:t>Introdução ao projeto de pesquisa científica</a:t>
            </a:r>
            <a:r>
              <a:rPr lang="pt-BR" altLang="pt-BR" sz="2000"/>
              <a:t>. 32 Ed., Rio de Janeiro: Vozes, 2004.</a:t>
            </a:r>
          </a:p>
          <a:p>
            <a:pPr algn="just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pt-BR" sz="2000"/>
              <a:t>DEMO, P. </a:t>
            </a:r>
            <a:r>
              <a:rPr lang="pt-BR" altLang="pt-BR" sz="2000" b="1"/>
              <a:t>Pesquisa: princípio científico e educativo</a:t>
            </a:r>
            <a:r>
              <a:rPr lang="pt-BR" altLang="pt-BR" sz="2000"/>
              <a:t>. 12 Ed., São Paulo: Cortez, 2003.</a:t>
            </a:r>
          </a:p>
          <a:p>
            <a:pPr algn="just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pt-BR" sz="2000"/>
              <a:t>DEMO, P. </a:t>
            </a:r>
            <a:r>
              <a:rPr lang="pt-BR" altLang="pt-BR" sz="2000" b="1"/>
              <a:t>Pesquisa e informação qualitativa</a:t>
            </a:r>
            <a:r>
              <a:rPr lang="pt-BR" altLang="pt-BR" sz="2000"/>
              <a:t>. Campinas: Papirus, 1ª Ed., 2001.</a:t>
            </a:r>
          </a:p>
          <a:p>
            <a:pPr algn="just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pt-BR" sz="2000"/>
              <a:t>DEMO, P. </a:t>
            </a:r>
            <a:r>
              <a:rPr lang="pt-BR" altLang="pt-BR" sz="2000" b="1"/>
              <a:t>Pesquisa participante: saber pensar e intervir.</a:t>
            </a:r>
            <a:r>
              <a:rPr lang="pt-BR" altLang="pt-BR" sz="2000"/>
              <a:t> 1ª Ed., 2005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ext Box 8"/>
          <p:cNvSpPr txBox="1">
            <a:spLocks noChangeArrowheads="1"/>
          </p:cNvSpPr>
          <p:nvPr/>
        </p:nvSpPr>
        <p:spPr bwMode="auto">
          <a:xfrm>
            <a:off x="665163" y="1876425"/>
            <a:ext cx="7927975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pt-BR" sz="4000" dirty="0" smtClean="0"/>
              <a:t>Obrigada! </a:t>
            </a:r>
            <a:endParaRPr lang="pt-BR" altLang="pt-BR" sz="4000" dirty="0"/>
          </a:p>
        </p:txBody>
      </p:sp>
    </p:spTree>
    <p:extLst>
      <p:ext uri="{BB962C8B-B14F-4D97-AF65-F5344CB8AC3E}">
        <p14:creationId xmlns:p14="http://schemas.microsoft.com/office/powerpoint/2010/main" val="915200927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773113" y="1670050"/>
            <a:ext cx="6773862" cy="483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20000"/>
              </a:lnSpc>
              <a:spcBef>
                <a:spcPct val="50000"/>
              </a:spcBef>
              <a:buClrTx/>
              <a:buSzTx/>
              <a:buFont typeface="Wingdings" panose="05000000000000000000" pitchFamily="2" charset="2"/>
              <a:buChar char="Ä"/>
            </a:pPr>
            <a:r>
              <a:rPr lang="pt-BR" altLang="pt-BR" sz="2000" b="1"/>
              <a:t> </a:t>
            </a:r>
            <a:r>
              <a:rPr lang="pt-BR" altLang="pt-BR" sz="2400"/>
              <a:t>É procurar respostas para inquietações, ou para um problema.</a:t>
            </a:r>
          </a:p>
          <a:p>
            <a:pPr algn="just" eaLnBrk="1" hangingPunct="1">
              <a:lnSpc>
                <a:spcPct val="120000"/>
              </a:lnSpc>
              <a:spcBef>
                <a:spcPct val="50000"/>
              </a:spcBef>
              <a:buClrTx/>
              <a:buSzTx/>
              <a:buFont typeface="Wingdings" panose="05000000000000000000" pitchFamily="2" charset="2"/>
              <a:buChar char="Ä"/>
            </a:pPr>
            <a:r>
              <a:rPr lang="pt-BR" altLang="pt-BR" sz="2400"/>
              <a:t> Atividade básica das ciências na sua indagação e descoberta da realidade. É uma atitude e uma prática de constante busca que define um processo intrinsecamente inacabado e permanente (MINAYO, 1993).</a:t>
            </a:r>
          </a:p>
          <a:p>
            <a:pPr algn="just" eaLnBrk="1" hangingPunct="1">
              <a:lnSpc>
                <a:spcPct val="120000"/>
              </a:lnSpc>
              <a:spcBef>
                <a:spcPct val="50000"/>
              </a:spcBef>
              <a:buClrTx/>
              <a:buSzTx/>
              <a:buFont typeface="Wingdings" panose="05000000000000000000" pitchFamily="2" charset="2"/>
              <a:buChar char="Ä"/>
            </a:pPr>
            <a:r>
              <a:rPr lang="pt-BR" altLang="pt-BR" sz="2400"/>
              <a:t> É um processo formal e sistemático de desenvolvimento do método científico (GIL, 1999).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1617663" y="965200"/>
            <a:ext cx="413861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pt-BR" b="1">
                <a:solidFill>
                  <a:srgbClr val="008000"/>
                </a:solidFill>
                <a:latin typeface="Comic Sans MS" panose="030F0702030302020204" pitchFamily="66" charset="0"/>
              </a:rPr>
              <a:t>O QUE É PESQUISA?</a:t>
            </a:r>
          </a:p>
        </p:txBody>
      </p:sp>
      <p:pic>
        <p:nvPicPr>
          <p:cNvPr id="17412" name="Picture 5" descr="j00787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1763" y="331788"/>
            <a:ext cx="1177925" cy="2855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418" name="Picture 10" descr="Doc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0419" name="Text Box 5"/>
          <p:cNvSpPr txBox="1">
            <a:spLocks noChangeArrowheads="1"/>
          </p:cNvSpPr>
          <p:nvPr/>
        </p:nvSpPr>
        <p:spPr bwMode="auto">
          <a:xfrm>
            <a:off x="762000" y="276225"/>
            <a:ext cx="8051800" cy="603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pt-BR" sz="3200" b="1">
                <a:latin typeface="Comic Sans MS" panose="030F0702030302020204" pitchFamily="66" charset="0"/>
              </a:rPr>
              <a:t>O conhecimento nada mais é que a aventura pelo mar desconhecido, em busca da terra sonhada.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pt-BR" sz="3200" b="1">
                <a:latin typeface="Comic Sans MS" panose="030F0702030302020204" pitchFamily="66" charset="0"/>
              </a:rPr>
              <a:t>Mas sonhar é coisa que não se ensina. Brota das profundezas do corpo, como a água brota das profundezas da terra.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pt-BR" sz="3200" b="1">
                <a:latin typeface="Comic Sans MS" panose="030F0702030302020204" pitchFamily="66" charset="0"/>
              </a:rPr>
              <a:t>Como Mestre só posso então lhe dizer uma coisa: </a:t>
            </a:r>
            <a:r>
              <a:rPr lang="pt-BR" altLang="pt-BR" sz="3200" b="1" i="1">
                <a:latin typeface="Comic Sans MS" panose="030F0702030302020204" pitchFamily="66" charset="0"/>
              </a:rPr>
              <a:t>“Conte-me os seus sonhos,</a:t>
            </a:r>
            <a:r>
              <a:rPr lang="pt-BR" altLang="pt-BR" sz="3200" b="1" i="1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r>
              <a:rPr lang="pt-BR" altLang="pt-BR" sz="3200" b="1" i="1">
                <a:latin typeface="Comic Sans MS" panose="030F0702030302020204" pitchFamily="66" charset="0"/>
              </a:rPr>
              <a:t>para que sonhemos junto</a:t>
            </a:r>
            <a:r>
              <a:rPr lang="pt-BR" altLang="pt-BR" sz="3200" b="1" i="1">
                <a:solidFill>
                  <a:schemeClr val="bg1"/>
                </a:solidFill>
                <a:latin typeface="Comic Sans MS" panose="030F0702030302020204" pitchFamily="66" charset="0"/>
              </a:rPr>
              <a:t>s!”</a:t>
            </a:r>
          </a:p>
          <a:p>
            <a:pPr algn="r" eaLnBrk="1" hangingPunct="1">
              <a:lnSpc>
                <a:spcPct val="6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pt-BR" sz="3200" b="1">
                <a:latin typeface="Comic Sans MS" panose="030F0702030302020204" pitchFamily="66" charset="0"/>
              </a:rPr>
              <a:t>Rubem Alves</a:t>
            </a:r>
          </a:p>
          <a:p>
            <a:pPr algn="r" eaLnBrk="1" hangingPunct="1">
              <a:lnSpc>
                <a:spcPct val="6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pt-BR" sz="3200" b="1">
                <a:latin typeface="Comic Sans MS" panose="030F0702030302020204" pitchFamily="66" charset="0"/>
              </a:rPr>
              <a:t>A alegria de ensinar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4"/>
          <p:cNvSpPr txBox="1">
            <a:spLocks noChangeArrowheads="1"/>
          </p:cNvSpPr>
          <p:nvPr/>
        </p:nvSpPr>
        <p:spPr bwMode="auto">
          <a:xfrm>
            <a:off x="604838" y="982663"/>
            <a:ext cx="69278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pt-BR" b="1">
                <a:solidFill>
                  <a:srgbClr val="008000"/>
                </a:solidFill>
                <a:latin typeface="Comic Sans MS" panose="030F0702030302020204" pitchFamily="66" charset="0"/>
              </a:rPr>
              <a:t>CLASSIFICAÇÃO DAS PESQUISAS</a:t>
            </a:r>
          </a:p>
        </p:txBody>
      </p:sp>
      <p:sp>
        <p:nvSpPr>
          <p:cNvPr id="18435" name="Text Box 5"/>
          <p:cNvSpPr txBox="1">
            <a:spLocks noChangeArrowheads="1"/>
          </p:cNvSpPr>
          <p:nvPr/>
        </p:nvSpPr>
        <p:spPr bwMode="auto">
          <a:xfrm>
            <a:off x="768350" y="1816100"/>
            <a:ext cx="7939088" cy="405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20000"/>
              </a:lnSpc>
              <a:spcBef>
                <a:spcPct val="50000"/>
              </a:spcBef>
              <a:buClrTx/>
              <a:buSzTx/>
              <a:buFont typeface="Wingdings" panose="05000000000000000000" pitchFamily="2" charset="2"/>
              <a:buChar char="Ä"/>
            </a:pPr>
            <a:r>
              <a:rPr lang="pt-BR" altLang="pt-BR" sz="3000"/>
              <a:t> Do ponto de vista da sua </a:t>
            </a:r>
            <a:r>
              <a:rPr lang="pt-BR" altLang="pt-BR" sz="3000" u="sng"/>
              <a:t>natureza</a:t>
            </a:r>
            <a:r>
              <a:rPr lang="pt-BR" altLang="pt-BR" sz="3000"/>
              <a:t>.</a:t>
            </a:r>
          </a:p>
          <a:p>
            <a:pPr algn="just" eaLnBrk="1" hangingPunct="1">
              <a:lnSpc>
                <a:spcPct val="120000"/>
              </a:lnSpc>
              <a:spcBef>
                <a:spcPct val="50000"/>
              </a:spcBef>
              <a:buClrTx/>
              <a:buSzTx/>
              <a:buFont typeface="Wingdings" panose="05000000000000000000" pitchFamily="2" charset="2"/>
              <a:buChar char="Ä"/>
            </a:pPr>
            <a:r>
              <a:rPr lang="pt-BR" altLang="pt-BR" sz="3000"/>
              <a:t> Do ponto de vista da forma de </a:t>
            </a:r>
            <a:r>
              <a:rPr lang="pt-BR" altLang="pt-BR" sz="3000" u="sng"/>
              <a:t>abordagem</a:t>
            </a:r>
            <a:r>
              <a:rPr lang="pt-BR" altLang="pt-BR" sz="3000"/>
              <a:t> do problema.</a:t>
            </a:r>
          </a:p>
          <a:p>
            <a:pPr algn="just" eaLnBrk="1" hangingPunct="1">
              <a:lnSpc>
                <a:spcPct val="120000"/>
              </a:lnSpc>
              <a:spcBef>
                <a:spcPct val="50000"/>
              </a:spcBef>
              <a:buClrTx/>
              <a:buSzTx/>
              <a:buFont typeface="Wingdings" panose="05000000000000000000" pitchFamily="2" charset="2"/>
              <a:buChar char="Ä"/>
            </a:pPr>
            <a:r>
              <a:rPr lang="pt-BR" altLang="pt-BR" sz="3000"/>
              <a:t> Do ponto de vista de seus </a:t>
            </a:r>
            <a:r>
              <a:rPr lang="pt-BR" altLang="pt-BR" sz="3000" u="sng"/>
              <a:t>objetivos</a:t>
            </a:r>
            <a:r>
              <a:rPr lang="pt-BR" altLang="pt-BR" sz="3000"/>
              <a:t>.</a:t>
            </a:r>
          </a:p>
          <a:p>
            <a:pPr algn="just" eaLnBrk="1" hangingPunct="1">
              <a:lnSpc>
                <a:spcPct val="120000"/>
              </a:lnSpc>
              <a:spcBef>
                <a:spcPct val="50000"/>
              </a:spcBef>
              <a:buClrTx/>
              <a:buSzTx/>
              <a:buFont typeface="Wingdings" panose="05000000000000000000" pitchFamily="2" charset="2"/>
              <a:buChar char="Ä"/>
            </a:pPr>
            <a:r>
              <a:rPr lang="pt-BR" altLang="pt-BR" sz="3000"/>
              <a:t> Do ponto de vista dos </a:t>
            </a:r>
            <a:r>
              <a:rPr lang="pt-BR" altLang="pt-BR" sz="3000" u="sng"/>
              <a:t>procedimentos técnicos </a:t>
            </a:r>
            <a:r>
              <a:rPr lang="pt-BR" altLang="pt-BR" sz="3000"/>
              <a:t>adotados.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604838" y="982663"/>
            <a:ext cx="69278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pt-BR" b="1">
                <a:solidFill>
                  <a:srgbClr val="008000"/>
                </a:solidFill>
                <a:latin typeface="Comic Sans MS" panose="030F0702030302020204" pitchFamily="66" charset="0"/>
              </a:rPr>
              <a:t>NATUREZA DA PESQUISA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715963" y="1881188"/>
            <a:ext cx="8031162" cy="507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20000"/>
              </a:lnSpc>
              <a:spcBef>
                <a:spcPct val="50000"/>
              </a:spcBef>
              <a:buClrTx/>
              <a:buSzTx/>
              <a:buFont typeface="Wingdings" panose="05000000000000000000" pitchFamily="2" charset="2"/>
              <a:buChar char="Ä"/>
            </a:pPr>
            <a:r>
              <a:rPr lang="pt-BR" altLang="pt-BR" sz="2400" b="1" dirty="0"/>
              <a:t> Pesquisa Básica</a:t>
            </a:r>
          </a:p>
          <a:p>
            <a:pPr algn="just" eaLnBrk="1" hangingPunct="1">
              <a:lnSpc>
                <a:spcPct val="12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pt-BR" sz="2400" dirty="0"/>
              <a:t>Gerar conhecimentos novos úteis para o avanço da ciência sem aplicação prática </a:t>
            </a:r>
            <a:r>
              <a:rPr lang="pt-BR" altLang="pt-BR" sz="2400" dirty="0" smtClean="0"/>
              <a:t>prevista</a:t>
            </a:r>
            <a:r>
              <a:rPr lang="pt-BR" altLang="pt-BR" sz="2400" dirty="0"/>
              <a:t>. </a:t>
            </a:r>
            <a:r>
              <a:rPr lang="pt-BR" altLang="pt-BR" sz="2400" dirty="0"/>
              <a:t>F</a:t>
            </a:r>
            <a:r>
              <a:rPr lang="pt-BR" sz="2400" dirty="0"/>
              <a:t>ocada </a:t>
            </a:r>
            <a:r>
              <a:rPr lang="pt-BR" sz="2400" dirty="0"/>
              <a:t>na melhoria de teorias </a:t>
            </a:r>
            <a:r>
              <a:rPr lang="pt-BR" sz="2400" dirty="0"/>
              <a:t>científicas, ela </a:t>
            </a:r>
            <a:r>
              <a:rPr lang="pt-BR" sz="2400" dirty="0"/>
              <a:t>refere-se ao estudo destinado a aumentar nossa base de conhecimento científico.</a:t>
            </a:r>
            <a:endParaRPr lang="pt-BR" altLang="pt-BR" sz="2400" dirty="0"/>
          </a:p>
          <a:p>
            <a:pPr algn="just" eaLnBrk="1" hangingPunct="1">
              <a:lnSpc>
                <a:spcPct val="120000"/>
              </a:lnSpc>
              <a:spcBef>
                <a:spcPct val="50000"/>
              </a:spcBef>
              <a:buClrTx/>
              <a:buSzTx/>
              <a:buFont typeface="Wingdings" panose="05000000000000000000" pitchFamily="2" charset="2"/>
              <a:buChar char="Ä"/>
            </a:pPr>
            <a:r>
              <a:rPr lang="pt-BR" altLang="pt-BR" sz="2400" dirty="0"/>
              <a:t> </a:t>
            </a:r>
            <a:r>
              <a:rPr lang="pt-BR" altLang="pt-BR" sz="2400" b="1" dirty="0"/>
              <a:t>Pesquisa Aplicada</a:t>
            </a:r>
          </a:p>
          <a:p>
            <a:pPr algn="just" eaLnBrk="1" hangingPunct="1">
              <a:lnSpc>
                <a:spcPct val="12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pt-BR" sz="2400" dirty="0"/>
              <a:t>Gerar conhecimentos para aplicação prática dirigidos à solução de problemas específicos. </a:t>
            </a:r>
            <a:r>
              <a:rPr lang="pt-BR" altLang="pt-BR" sz="2400" dirty="0" smtClean="0"/>
              <a:t>(baseado na pesquisa básica)</a:t>
            </a:r>
            <a:r>
              <a:rPr lang="pt-BR" altLang="pt-BR" sz="2400" dirty="0" smtClean="0"/>
              <a:t>.</a:t>
            </a:r>
            <a:endParaRPr lang="pt-BR" altLang="pt-BR" sz="2400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868651" y="68243"/>
            <a:ext cx="692785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pt-BR" b="1" dirty="0">
                <a:solidFill>
                  <a:srgbClr val="008000"/>
                </a:solidFill>
                <a:latin typeface="Comic Sans MS" panose="030F0702030302020204" pitchFamily="66" charset="0"/>
              </a:rPr>
              <a:t>FORMA DE </a:t>
            </a:r>
            <a:r>
              <a:rPr lang="pt-BR" altLang="pt-BR" b="1" dirty="0" smtClean="0">
                <a:solidFill>
                  <a:srgbClr val="008000"/>
                </a:solidFill>
                <a:latin typeface="Comic Sans MS" panose="030F0702030302020204" pitchFamily="66" charset="0"/>
              </a:rPr>
              <a:t>ABORDAGEM DO PROBLEMA</a:t>
            </a:r>
            <a:endParaRPr lang="pt-BR" altLang="pt-BR" b="1" dirty="0">
              <a:solidFill>
                <a:srgbClr val="008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0" y="1022350"/>
            <a:ext cx="8936038" cy="614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20000"/>
              </a:lnSpc>
              <a:spcBef>
                <a:spcPct val="50000"/>
              </a:spcBef>
              <a:buClrTx/>
              <a:buSzTx/>
              <a:buFont typeface="Wingdings" panose="05000000000000000000" pitchFamily="2" charset="2"/>
              <a:buChar char="Ä"/>
            </a:pPr>
            <a:r>
              <a:rPr lang="pt-BR" altLang="pt-BR" sz="2400" b="1" dirty="0"/>
              <a:t> Pesquisa Quantitativa</a:t>
            </a:r>
          </a:p>
          <a:p>
            <a:pPr algn="just" eaLnBrk="1" hangingPunct="1">
              <a:lnSpc>
                <a:spcPct val="12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pt-BR" sz="2400" dirty="0"/>
              <a:t>Traduz em números, opiniões e informações para classificá-los e organizá-los. Utiliza métodos estatísticos.</a:t>
            </a:r>
          </a:p>
          <a:p>
            <a:pPr algn="just" eaLnBrk="1" hangingPunct="1">
              <a:lnSpc>
                <a:spcPct val="120000"/>
              </a:lnSpc>
              <a:spcBef>
                <a:spcPct val="50000"/>
              </a:spcBef>
              <a:buClrTx/>
              <a:buSzTx/>
              <a:buFont typeface="Wingdings" panose="05000000000000000000" pitchFamily="2" charset="2"/>
              <a:buChar char="Ä"/>
            </a:pPr>
            <a:r>
              <a:rPr lang="pt-BR" altLang="pt-BR" sz="2400" b="1" dirty="0"/>
              <a:t> Pesquisa Qualitativa</a:t>
            </a:r>
            <a:r>
              <a:rPr lang="pt-BR" altLang="pt-BR" sz="2400" dirty="0"/>
              <a:t> É traduzida por aquilo que não pode ser mensurável, pois a realidade e o sujeito são elementos indissociáveis. Assim sendo, quando se trata do sujeito, levam-se em consideração seus traços subjetivos e suas particularidades. </a:t>
            </a:r>
          </a:p>
          <a:p>
            <a:pPr algn="just" eaLnBrk="1" hangingPunct="1">
              <a:lnSpc>
                <a:spcPct val="120000"/>
              </a:lnSpc>
              <a:spcBef>
                <a:spcPct val="50000"/>
              </a:spcBef>
              <a:buClrTx/>
              <a:buSzTx/>
              <a:buFont typeface="Wingdings" panose="05000000000000000000" pitchFamily="2" charset="2"/>
              <a:buChar char="Ä"/>
            </a:pPr>
            <a:r>
              <a:rPr lang="pt-BR" altLang="pt-BR" sz="2400" b="1" dirty="0"/>
              <a:t>Pesquisa </a:t>
            </a:r>
            <a:r>
              <a:rPr lang="pt-BR" altLang="pt-BR" sz="2400" b="1" dirty="0" err="1"/>
              <a:t>quali</a:t>
            </a:r>
            <a:r>
              <a:rPr lang="pt-BR" altLang="pt-BR" sz="2400" b="1" dirty="0"/>
              <a:t>-quanti</a:t>
            </a:r>
            <a:r>
              <a:rPr lang="pt-BR" altLang="pt-BR" sz="2400" dirty="0"/>
              <a:t>: É uma pesquisa que envolve, em um mesmo estudo, os dois tipos de abordagem mencionadas anteriormente. </a:t>
            </a:r>
          </a:p>
          <a:p>
            <a:pPr algn="just" eaLnBrk="1" hangingPunct="1">
              <a:lnSpc>
                <a:spcPct val="120000"/>
              </a:lnSpc>
              <a:spcBef>
                <a:spcPct val="50000"/>
              </a:spcBef>
              <a:buClrTx/>
              <a:buSzTx/>
              <a:buFont typeface="Wingdings" panose="05000000000000000000" pitchFamily="2" charset="2"/>
              <a:buChar char="Ä"/>
            </a:pPr>
            <a:endParaRPr lang="pt-BR" altLang="pt-BR" sz="2400" b="1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369888" y="623888"/>
            <a:ext cx="8677275" cy="5964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20000"/>
              </a:lnSpc>
              <a:spcBef>
                <a:spcPct val="50000"/>
              </a:spcBef>
              <a:buClrTx/>
              <a:buSzTx/>
              <a:buFont typeface="Wingdings" panose="05000000000000000000" pitchFamily="2" charset="2"/>
              <a:buChar char="Ä"/>
            </a:pPr>
            <a:r>
              <a:rPr lang="pt-BR" altLang="pt-BR" sz="2400" b="1"/>
              <a:t> Pesquisa Exploratória: </a:t>
            </a:r>
            <a:r>
              <a:rPr lang="pt-BR" altLang="pt-BR" sz="2400"/>
              <a:t>visa proporcionar maior familiaridade com o problema com vistas a torná-lo explicito ou a construir hipóteses. Pesquisas bibliográficas e estudos de caso.</a:t>
            </a:r>
          </a:p>
          <a:p>
            <a:pPr algn="just" eaLnBrk="1" hangingPunct="1">
              <a:lnSpc>
                <a:spcPct val="120000"/>
              </a:lnSpc>
              <a:spcBef>
                <a:spcPct val="50000"/>
              </a:spcBef>
              <a:buClrTx/>
              <a:buSzTx/>
              <a:buFont typeface="Wingdings" panose="05000000000000000000" pitchFamily="2" charset="2"/>
              <a:buChar char="Ä"/>
            </a:pPr>
            <a:r>
              <a:rPr lang="pt-BR" altLang="pt-BR" sz="2400" b="1"/>
              <a:t> Pesquisa Descritiva: </a:t>
            </a:r>
            <a:r>
              <a:rPr lang="pt-BR" altLang="pt-BR" sz="2400"/>
              <a:t>Descrever as características de determinadas populações ou </a:t>
            </a:r>
            <a:r>
              <a:rPr lang="pt-BR" altLang="pt-BR" sz="2400" u="sng"/>
              <a:t>fenômenos</a:t>
            </a:r>
            <a:r>
              <a:rPr lang="pt-BR" altLang="pt-BR" sz="2400"/>
              <a:t> envolve técnicas padronizadas de coleta de dados, como questionários e observação sistemática. Assume a forma de levantamento.</a:t>
            </a:r>
          </a:p>
          <a:p>
            <a:pPr algn="just" eaLnBrk="1" hangingPunct="1">
              <a:lnSpc>
                <a:spcPct val="120000"/>
              </a:lnSpc>
              <a:spcBef>
                <a:spcPct val="50000"/>
              </a:spcBef>
              <a:buClrTx/>
              <a:buSzTx/>
              <a:buFont typeface="Wingdings" panose="05000000000000000000" pitchFamily="2" charset="2"/>
              <a:buChar char="Ä"/>
            </a:pPr>
            <a:r>
              <a:rPr lang="pt-BR" altLang="pt-BR" sz="2400"/>
              <a:t> </a:t>
            </a:r>
            <a:r>
              <a:rPr lang="pt-BR" altLang="pt-BR" sz="2400" b="1"/>
              <a:t>Pesquisa Explicativa:</a:t>
            </a:r>
            <a:r>
              <a:rPr lang="pt-BR" altLang="pt-BR" sz="2400"/>
              <a:t> Procura identificar os fatores que causam um determinado fenômeno, aprofundando o conhecimento da realidade. Assume a forma de Pesquisa experimental.</a:t>
            </a: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604838" y="276225"/>
            <a:ext cx="69278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pt-BR" b="1">
                <a:solidFill>
                  <a:srgbClr val="008000"/>
                </a:solidFill>
                <a:latin typeface="Comic Sans MS" panose="030F0702030302020204" pitchFamily="66" charset="0"/>
              </a:rPr>
              <a:t>QUANTO AOS OBJETIVOS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4"/>
          <p:cNvSpPr>
            <a:spLocks noGrp="1" noChangeArrowheads="1"/>
          </p:cNvSpPr>
          <p:nvPr>
            <p:ph type="title"/>
          </p:nvPr>
        </p:nvSpPr>
        <p:spPr>
          <a:xfrm>
            <a:off x="581025" y="255588"/>
            <a:ext cx="8050213" cy="490537"/>
          </a:xfrm>
        </p:spPr>
        <p:txBody>
          <a:bodyPr/>
          <a:lstStyle/>
          <a:p>
            <a:pPr eaLnBrk="1" hangingPunct="1"/>
            <a:r>
              <a:rPr lang="pt-BR" altLang="pt-BR" sz="2800" b="1" smtClean="0">
                <a:solidFill>
                  <a:srgbClr val="008000"/>
                </a:solidFill>
                <a:latin typeface="Comic Sans MS" panose="030F0702030302020204" pitchFamily="66" charset="0"/>
              </a:rPr>
              <a:t>DIFERENTES PROCEDIMENTOS TÉCNICOS</a:t>
            </a:r>
          </a:p>
        </p:txBody>
      </p:sp>
      <p:sp>
        <p:nvSpPr>
          <p:cNvPr id="22531" name="Text Box 109"/>
          <p:cNvSpPr txBox="1">
            <a:spLocks noChangeArrowheads="1"/>
          </p:cNvSpPr>
          <p:nvPr/>
        </p:nvSpPr>
        <p:spPr bwMode="auto">
          <a:xfrm>
            <a:off x="166688" y="844550"/>
            <a:ext cx="8851900" cy="4930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40000"/>
              </a:lnSpc>
              <a:spcBef>
                <a:spcPct val="50000"/>
              </a:spcBef>
              <a:buClrTx/>
              <a:buSzTx/>
              <a:buFont typeface="Wingdings" panose="05000000000000000000" pitchFamily="2" charset="2"/>
              <a:buChar char="Ä"/>
            </a:pPr>
            <a:r>
              <a:rPr lang="pt-BR" altLang="pt-BR" sz="2400" b="1" dirty="0"/>
              <a:t> Pesquisa Bibliográfica: : </a:t>
            </a:r>
            <a:r>
              <a:rPr lang="pt-BR" altLang="pt-BR" sz="2400" dirty="0"/>
              <a:t>é desenvolvida com base em material já elaborado, constituído principalmente de livros e artigos científicos. Não recomenda-se trabalhos oriundos apenas da internet.</a:t>
            </a:r>
          </a:p>
          <a:p>
            <a:pPr algn="just" eaLnBrk="1" hangingPunct="1">
              <a:lnSpc>
                <a:spcPct val="140000"/>
              </a:lnSpc>
              <a:spcBef>
                <a:spcPct val="50000"/>
              </a:spcBef>
              <a:buClrTx/>
              <a:buSzTx/>
              <a:buFont typeface="Wingdings" panose="05000000000000000000" pitchFamily="2" charset="2"/>
              <a:buChar char="Ä"/>
            </a:pPr>
            <a:r>
              <a:rPr lang="pt-BR" altLang="pt-BR" sz="2400" b="1" dirty="0"/>
              <a:t> Pesquisa Documental: </a:t>
            </a:r>
            <a:r>
              <a:rPr lang="pt-BR" altLang="pt-BR" sz="2400" dirty="0"/>
              <a:t>É muito parecida com a bibliográfica. A diferença está na natureza das fontes, pois esta forma vale-se de materiais que não receberam ainda um tratamento </a:t>
            </a:r>
            <a:r>
              <a:rPr lang="pt-BR" altLang="pt-BR" sz="2400" dirty="0" smtClean="0"/>
              <a:t>analítico</a:t>
            </a:r>
            <a:r>
              <a:rPr lang="pt-BR" altLang="pt-BR" sz="2400" dirty="0" smtClean="0"/>
              <a:t>. </a:t>
            </a:r>
            <a:r>
              <a:rPr lang="pt-BR" altLang="pt-BR" sz="2400" dirty="0" err="1" smtClean="0"/>
              <a:t>Ex</a:t>
            </a:r>
            <a:r>
              <a:rPr lang="pt-BR" altLang="pt-BR" sz="2400" dirty="0" smtClean="0"/>
              <a:t>: </a:t>
            </a:r>
            <a:r>
              <a:rPr lang="pt-BR" altLang="pt-BR" sz="2400" dirty="0" err="1" smtClean="0"/>
              <a:t>PPC’s</a:t>
            </a:r>
            <a:r>
              <a:rPr lang="pt-BR" altLang="pt-BR" sz="2400" dirty="0" smtClean="0"/>
              <a:t>, Projetos, Documentos antigos, etc. </a:t>
            </a:r>
            <a:endParaRPr lang="pt-BR" altLang="pt-BR" sz="2400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madas">
  <a:themeElements>
    <a:clrScheme name="Camadas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Camadas">
      <a:majorFont>
        <a:latin typeface="Times New Roman"/>
        <a:ea typeface=""/>
        <a:cs typeface="Arial"/>
      </a:majorFont>
      <a:minorFont>
        <a:latin typeface="Arial"/>
        <a:ea typeface=""/>
        <a:cs typeface="Arial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Camada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mada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mada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mada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mada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mada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mada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mada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mada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mada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Camadas</Template>
  <TotalTime>3030</TotalTime>
  <Words>2663</Words>
  <Application>Microsoft Office PowerPoint</Application>
  <PresentationFormat>Apresentação na tela (4:3)</PresentationFormat>
  <Paragraphs>205</Paragraphs>
  <Slides>40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40</vt:i4>
      </vt:variant>
    </vt:vector>
  </HeadingPairs>
  <TitlesOfParts>
    <vt:vector size="48" baseType="lpstr">
      <vt:lpstr>Agency FB</vt:lpstr>
      <vt:lpstr>Arial</vt:lpstr>
      <vt:lpstr>Comic Sans MS</vt:lpstr>
      <vt:lpstr>Tahoma</vt:lpstr>
      <vt:lpstr>Times New Roman</vt:lpstr>
      <vt:lpstr>Wingdings</vt:lpstr>
      <vt:lpstr>Wingdings (L$)</vt:lpstr>
      <vt:lpstr>Camadas</vt:lpstr>
      <vt:lpstr>Pesquisa Metodológica: um caminho a construir</vt:lpstr>
      <vt:lpstr>Vamos nos conhecer? 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DIFERENTES PROCEDIMENTOS TÉCNICOS</vt:lpstr>
      <vt:lpstr>Apresentação do PowerPoint</vt:lpstr>
      <vt:lpstr>Apresentação do PowerPoint</vt:lpstr>
      <vt:lpstr>O  MÉTODO CIENTÍFICO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Instrumentos da Pesquisa Qualitativa</dc:title>
  <dc:creator>.</dc:creator>
  <cp:lastModifiedBy>Deise France Moraes Araujo Ferreira</cp:lastModifiedBy>
  <cp:revision>104</cp:revision>
  <dcterms:created xsi:type="dcterms:W3CDTF">2006-11-13T16:13:09Z</dcterms:created>
  <dcterms:modified xsi:type="dcterms:W3CDTF">2017-07-10T16:52:29Z</dcterms:modified>
</cp:coreProperties>
</file>