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4"/>
  </p:notesMasterIdLst>
  <p:sldIdLst>
    <p:sldId id="256" r:id="rId2"/>
    <p:sldId id="257" r:id="rId3"/>
  </p:sldIdLst>
  <p:sldSz cx="6858000" cy="12192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67" autoAdjust="0"/>
    <p:restoredTop sz="94660"/>
  </p:normalViewPr>
  <p:slideViewPr>
    <p:cSldViewPr snapToGrid="0">
      <p:cViewPr>
        <p:scale>
          <a:sx n="120" d="100"/>
          <a:sy n="120" d="100"/>
        </p:scale>
        <p:origin x="1224" y="-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254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3852" y="0"/>
            <a:ext cx="297254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A12397-8EE9-47BD-96A7-A10C62C207C4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487613" y="1241425"/>
            <a:ext cx="18827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480" y="4776789"/>
            <a:ext cx="5487041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2547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3852" y="9429750"/>
            <a:ext cx="2972547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48C821-4F53-4548-823E-8E564A628F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8045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48C821-4F53-4548-823E-8E564A628FA5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8137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48C821-4F53-4548-823E-8E564A628FA5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2669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5054"/>
            <a:ext cx="6877353" cy="12222107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4274727"/>
            <a:ext cx="4370039" cy="292675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7201483"/>
            <a:ext cx="4370039" cy="1950043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5571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4"/>
            <a:ext cx="4760786" cy="6050844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04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6457245"/>
            <a:ext cx="4064853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3391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34645"/>
            <a:ext cx="4760786" cy="4614151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0685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98209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1083733"/>
            <a:ext cx="4756099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428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39157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1083734"/>
            <a:ext cx="734109" cy="9335913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1083734"/>
            <a:ext cx="3896270" cy="9335913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4802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0221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801544"/>
            <a:ext cx="4760786" cy="324725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480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6" cy="234808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841047"/>
            <a:ext cx="2316082" cy="689915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841050"/>
            <a:ext cx="2316083" cy="689915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551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307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83733"/>
            <a:ext cx="4760786" cy="234808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7640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47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664185"/>
            <a:ext cx="2092637" cy="2272828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915423"/>
            <a:ext cx="2539528" cy="9824777"/>
          </a:xfrm>
        </p:spPr>
        <p:txBody>
          <a:bodyPr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937012"/>
            <a:ext cx="2092637" cy="4594576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7409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534400"/>
            <a:ext cx="4760786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1083733"/>
            <a:ext cx="4760786" cy="683683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9541934"/>
            <a:ext cx="4760786" cy="1198265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4908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5054"/>
            <a:ext cx="6877354" cy="12222107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050"/>
            <a:ext cx="4760786" cy="6899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10740202"/>
            <a:ext cx="51309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55116F-6D52-4A42-A2A6-2399AF01CAE7}" type="datetimeFigureOut">
              <a:rPr lang="pt-BR" smtClean="0"/>
              <a:t>30/07/2019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10740202"/>
            <a:ext cx="346723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10740202"/>
            <a:ext cx="38447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F727B101-2E70-4DA8-956D-F3F2FD97D9C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711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B7DD437-3FAB-4F88-9156-0116AB7BC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9852997"/>
              </p:ext>
            </p:extLst>
          </p:nvPr>
        </p:nvGraphicFramePr>
        <p:xfrm>
          <a:off x="418554" y="511757"/>
          <a:ext cx="6020891" cy="112708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29382">
                  <a:extLst>
                    <a:ext uri="{9D8B030D-6E8A-4147-A177-3AD203B41FA5}">
                      <a16:colId xmlns:a16="http://schemas.microsoft.com/office/drawing/2014/main" val="1810512639"/>
                    </a:ext>
                  </a:extLst>
                </a:gridCol>
                <a:gridCol w="1191509">
                  <a:extLst>
                    <a:ext uri="{9D8B030D-6E8A-4147-A177-3AD203B41FA5}">
                      <a16:colId xmlns:a16="http://schemas.microsoft.com/office/drawing/2014/main" val="102379324"/>
                    </a:ext>
                  </a:extLst>
                </a:gridCol>
              </a:tblGrid>
              <a:tr h="78111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RESULTADO</a:t>
                      </a:r>
                    </a:p>
                    <a:p>
                      <a:pPr algn="l" fontAlgn="ctr"/>
                      <a:r>
                        <a:rPr lang="pt-BR" sz="18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AVALIAÇÃO INSTITUCIONAL</a:t>
                      </a:r>
                    </a:p>
                    <a:p>
                      <a:pPr algn="l" fontAlgn="ctr"/>
                      <a:r>
                        <a:rPr lang="pt-BR" sz="18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 2019.1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824167"/>
                  </a:ext>
                </a:extLst>
              </a:tr>
              <a:tr h="1779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– MEDIA GERAL </a:t>
                      </a:r>
                      <a:r>
                        <a:rPr lang="pt-BR" sz="120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DA UNIDADE –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3,36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374343"/>
                  </a:ext>
                </a:extLst>
              </a:tr>
              <a:tr h="1779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QUESTIONÁRIO –</a:t>
                      </a:r>
                      <a:r>
                        <a:rPr lang="pt-BR" sz="11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EDUCAÇÃO FÍSICA </a:t>
                      </a:r>
                      <a:r>
                        <a:rPr lang="pt-BR" sz="11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– </a:t>
                      </a:r>
                      <a:r>
                        <a:rPr lang="pt-BR" sz="11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[ NOTA  -     </a:t>
                      </a:r>
                      <a:r>
                        <a:rPr lang="pt-BR" sz="13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3,80</a:t>
                      </a:r>
                      <a:r>
                        <a:rPr lang="pt-BR" sz="11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pt-BR" sz="11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]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NOTAS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080674"/>
                  </a:ext>
                </a:extLst>
              </a:tr>
              <a:tr h="383327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suas necessidades profissionais foram atendidas através do conhecimento adquirido ao decorrer curso?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4,17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506813"/>
                  </a:ext>
                </a:extLst>
              </a:tr>
              <a:tr h="209745">
                <a:tc>
                  <a:txBody>
                    <a:bodyPr/>
                    <a:lstStyle/>
                    <a:p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Sua satisfação do curso ?</a:t>
                      </a: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4,17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4971868"/>
                  </a:ext>
                </a:extLst>
              </a:tr>
              <a:tr h="556909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Você está satisfeito com os métodos de avaliação do conhecimento realizadas na instituição (Ex.: Av.1, Av.2, 2ª chamada, prova final etc.)?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3,49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10127"/>
                  </a:ext>
                </a:extLst>
              </a:tr>
              <a:tr h="383327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Foram oferecidas oportunidades para o estudante participar de Projetos de Iniciação Científica e de atividades que estimulam a investigação acadêmica?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3,61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2815023"/>
                  </a:ext>
                </a:extLst>
              </a:tr>
              <a:tr h="383327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as ações de responsabilidade e inclusão social da instituição na comunidade. (Ex.: Trote Legal, Faculdade na Comunidade, Cursos Capacita </a:t>
                      </a:r>
                      <a:r>
                        <a:rPr lang="pt-BR" sz="12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3,94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29721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o serviço da ouvidoria da instituição para os alunos?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3,43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846425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 preferência do mercado de trabalho na contratação de alunos da instituição?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3,99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5324590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  os seus professores de forma global, considerando aspectos relacionados à qualidade do desempenho da função e disponibilidade para atendimentos?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4,20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641251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os funcionários da biblioteca de forma global, considerando aspectos relacionados à qualidade do desempenho da função e disponibilidade para atendimentos?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4,07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456434"/>
                  </a:ext>
                </a:extLst>
              </a:tr>
              <a:tr h="245798">
                <a:tc>
                  <a:txBody>
                    <a:bodyPr/>
                    <a:lstStyle/>
                    <a:p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Coordenador de seu Curso </a:t>
                      </a: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4,57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4389811"/>
                  </a:ext>
                </a:extLst>
              </a:tr>
              <a:tr h="383327">
                <a:tc>
                  <a:txBody>
                    <a:bodyPr/>
                    <a:lstStyle/>
                    <a:p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Sistema de Participação de Representantes de turma nas decisões / solicitações / reclamações da turma</a:t>
                      </a: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4,01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783713"/>
                  </a:ext>
                </a:extLst>
              </a:tr>
              <a:tr h="383327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 infraestrutura das salas de aula da instituição/polo?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3,80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557313"/>
                  </a:ext>
                </a:extLst>
              </a:tr>
              <a:tr h="383327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 infraestrutura das áreas de convivência da instituição/polo?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3,98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425367"/>
                  </a:ext>
                </a:extLst>
              </a:tr>
              <a:tr h="296651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o programa da avaliação institucional?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4,12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089207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Divulgação dos resultados das avaliações institucionais</a:t>
                      </a: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3,88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221785"/>
                  </a:ext>
                </a:extLst>
              </a:tr>
              <a:tr h="383327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as atividades desenvolvidas pelo Núcleo de Trabalhabilidade, Emprego e Carreira?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3,88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18798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Oferta de Cursos Pós – graduação</a:t>
                      </a:r>
                    </a:p>
                  </a:txBody>
                  <a:tcPr marL="381000" marR="19050" marT="19050" marB="1905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3,53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708027"/>
                  </a:ext>
                </a:extLst>
              </a:tr>
              <a:tr h="233083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o atendimento pedagógico prestado pelo NAE - Núcleo de Atendimento ao Educando?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3,76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253219"/>
                  </a:ext>
                </a:extLst>
              </a:tr>
              <a:tr h="233083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o atendimento pedagógico prestado pelo NAE - Núcleo de Atendimento ao Educando?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3,76</a:t>
                      </a:r>
                      <a:endParaRPr lang="pt-BR" sz="12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495173"/>
                  </a:ext>
                </a:extLst>
              </a:tr>
              <a:tr h="233083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os investimentos da IES em melhorias das instalações físicas?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3,57</a:t>
                      </a:r>
                      <a:endParaRPr lang="pt-BR" sz="12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610188"/>
                  </a:ext>
                </a:extLst>
              </a:tr>
              <a:tr h="233083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os funcionários do atendimento CRA de forma global, considerando aspectos relacionados à qualidade do desempenho da função e disponibilidade para atendimentos?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3,54</a:t>
                      </a:r>
                      <a:endParaRPr lang="pt-BR" sz="12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9893667"/>
                  </a:ext>
                </a:extLst>
              </a:tr>
              <a:tr h="233083">
                <a:tc>
                  <a:txBody>
                    <a:bodyPr/>
                    <a:lstStyle/>
                    <a:p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Qualificação dos Funcionários dos Laboratórios</a:t>
                      </a: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4,08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1987932"/>
                  </a:ext>
                </a:extLst>
              </a:tr>
              <a:tr h="233083">
                <a:tc>
                  <a:txBody>
                    <a:bodyPr/>
                    <a:lstStyle/>
                    <a:p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Portal Acadêmico (Como você avalia o funcionamento do canal de comunicação)</a:t>
                      </a: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3,60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9184392"/>
                  </a:ext>
                </a:extLst>
              </a:tr>
              <a:tr h="233083">
                <a:tc>
                  <a:txBody>
                    <a:bodyPr/>
                    <a:lstStyle/>
                    <a:p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as ações realizadas pós resultados da avaliação institucional?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3,75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715578"/>
                  </a:ext>
                </a:extLst>
              </a:tr>
              <a:tr h="233083">
                <a:tc>
                  <a:txBody>
                    <a:bodyPr/>
                    <a:lstStyle/>
                    <a:p>
                      <a:r>
                        <a:rPr lang="pt-BR" sz="1200" b="0" dirty="0">
                          <a:effectLst/>
                          <a:latin typeface="arial" panose="020B0604020202020204" pitchFamily="34" charset="0"/>
                        </a:rPr>
                        <a:t>Canais de Comunicação com a Instituição</a:t>
                      </a: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3,69</a:t>
                      </a:r>
                      <a:endParaRPr lang="pt-BR" sz="12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4142757"/>
                  </a:ext>
                </a:extLst>
              </a:tr>
            </a:tbl>
          </a:graphicData>
        </a:graphic>
      </p:graphicFrame>
      <p:pic>
        <p:nvPicPr>
          <p:cNvPr id="11" name="Imagem 10">
            <a:extLst>
              <a:ext uri="{FF2B5EF4-FFF2-40B4-BE49-F238E27FC236}">
                <a16:creationId xmlns:a16="http://schemas.microsoft.com/office/drawing/2014/main" id="{1A4D43FE-1EC5-4A35-A65B-1D2C525A8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099" y="371749"/>
            <a:ext cx="997838" cy="634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7AA9C4AF-B275-498C-B113-5D62901442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288" y="447824"/>
            <a:ext cx="1330729" cy="50406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1710182C-317B-4DBA-85B3-53CD61EA06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8" y="11834102"/>
            <a:ext cx="786811" cy="298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254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4B7DD437-3FAB-4F88-9156-0116AB7BC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810698"/>
              </p:ext>
            </p:extLst>
          </p:nvPr>
        </p:nvGraphicFramePr>
        <p:xfrm>
          <a:off x="447675" y="511757"/>
          <a:ext cx="5991770" cy="103978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00261">
                  <a:extLst>
                    <a:ext uri="{9D8B030D-6E8A-4147-A177-3AD203B41FA5}">
                      <a16:colId xmlns:a16="http://schemas.microsoft.com/office/drawing/2014/main" val="1810512639"/>
                    </a:ext>
                  </a:extLst>
                </a:gridCol>
                <a:gridCol w="1191509">
                  <a:extLst>
                    <a:ext uri="{9D8B030D-6E8A-4147-A177-3AD203B41FA5}">
                      <a16:colId xmlns:a16="http://schemas.microsoft.com/office/drawing/2014/main" val="102379324"/>
                    </a:ext>
                  </a:extLst>
                </a:gridCol>
              </a:tblGrid>
              <a:tr h="78111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RESULTADO</a:t>
                      </a:r>
                    </a:p>
                    <a:p>
                      <a:pPr algn="l" fontAlgn="ctr"/>
                      <a:r>
                        <a:rPr lang="pt-BR" sz="18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AVALIAÇÃO INSTITUCIONAL</a:t>
                      </a:r>
                    </a:p>
                    <a:p>
                      <a:pPr algn="l" fontAlgn="ctr"/>
                      <a:r>
                        <a:rPr lang="pt-BR" sz="18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orbel" panose="020B0503020204020204" pitchFamily="34" charset="0"/>
                        </a:rPr>
                        <a:t> 2019.1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orbel" panose="020B050302020402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7824167"/>
                  </a:ext>
                </a:extLst>
              </a:tr>
              <a:tr h="1779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– MEDIA GERAL </a:t>
                      </a:r>
                      <a:r>
                        <a:rPr lang="pt-BR" sz="1200" u="none" strike="noStrike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DA UNIDADE – 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3,36</a:t>
                      </a:r>
                    </a:p>
                  </a:txBody>
                  <a:tcPr marL="0" marR="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374343"/>
                  </a:ext>
                </a:extLst>
              </a:tr>
              <a:tr h="177990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QUESTIONÁRIO –</a:t>
                      </a:r>
                      <a:r>
                        <a:rPr lang="pt-BR" sz="11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EDUCAÇÃO FÍSICA </a:t>
                      </a:r>
                      <a:r>
                        <a:rPr lang="pt-BR" sz="11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– </a:t>
                      </a:r>
                      <a:r>
                        <a:rPr lang="pt-BR" sz="11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[ NOTA  -     </a:t>
                      </a:r>
                      <a:r>
                        <a:rPr lang="pt-BR" sz="135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3,80</a:t>
                      </a:r>
                      <a:r>
                        <a:rPr lang="pt-BR" sz="1100" b="1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pt-BR" sz="1100" u="none" strike="noStrike" dirty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]</a:t>
                      </a:r>
                      <a:endParaRPr lang="pt-BR" sz="1100" b="0" i="0" u="none" strike="noStrike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NOTAS</a:t>
                      </a:r>
                      <a:endParaRPr lang="pt-BR" sz="12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080674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Diretor(a) da Unidade (Como você avalia a atuação do Diretor(a) de sua unidade).</a:t>
                      </a: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3,73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3641251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Acessibilidade à Instituição (Avalie a infraestrutura e condições de acessibilidade)</a:t>
                      </a: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3,84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6456434"/>
                  </a:ext>
                </a:extLst>
              </a:tr>
              <a:tr h="245798">
                <a:tc>
                  <a:txBody>
                    <a:bodyPr/>
                    <a:lstStyle/>
                    <a:p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Organização e Limpeza das Áreas (Avalie a organização e limpeza das áreas na Instituição)</a:t>
                      </a: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4,27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4389811"/>
                  </a:ext>
                </a:extLst>
              </a:tr>
              <a:tr h="383327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o funcionamento do canal de comunicação CRA, no Portal Acadêmico, entre a Instituição e os seus alunos?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3,57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783713"/>
                  </a:ext>
                </a:extLst>
              </a:tr>
              <a:tr h="303575">
                <a:tc>
                  <a:txBody>
                    <a:bodyPr/>
                    <a:lstStyle/>
                    <a:p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Laboratórios de Informática</a:t>
                      </a: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3,80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557313"/>
                  </a:ext>
                </a:extLst>
              </a:tr>
              <a:tr h="326004">
                <a:tc>
                  <a:txBody>
                    <a:bodyPr/>
                    <a:lstStyle/>
                    <a:p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Laboratórios de aulas práticas </a:t>
                      </a: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3,72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6425367"/>
                  </a:ext>
                </a:extLst>
              </a:tr>
              <a:tr h="296651">
                <a:tc>
                  <a:txBody>
                    <a:bodyPr/>
                    <a:lstStyle/>
                    <a:p>
                      <a:pPr fontAlgn="ctr"/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Qual o seu grau de satisfação com a metodologia de avaliação das atividades online propostas nas disciplinas?</a:t>
                      </a: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3,02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089207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Avalie o suporte disponibilizado ao aluno EAD ou com disciplina on-line (DOL), através do ambiente virtual de aprendizagem (AVA).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3,11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0221785"/>
                  </a:ext>
                </a:extLst>
              </a:tr>
              <a:tr h="383327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Avalie a navegabilidade, usabilidade e layout do ambiente virtual de aprendizagem (AVA), para aos aluno EAD ou com disciplina on-line (DOL).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  <a:latin typeface="arial" panose="020B0604020202020204" pitchFamily="34" charset="0"/>
                        </a:rPr>
                        <a:t>3,17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18798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Avalie os materiais de aprendizado utilizados nas aulas.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  <a:latin typeface="arial" panose="020B0604020202020204" pitchFamily="34" charset="0"/>
                        </a:rPr>
                        <a:t>3,91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708027"/>
                  </a:ext>
                </a:extLst>
              </a:tr>
              <a:tr h="233083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 oferta de oportunidades de participação em atividades de responsabilidade social?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>
                          <a:effectLst/>
                          <a:latin typeface="arial" panose="020B0604020202020204" pitchFamily="34" charset="0"/>
                        </a:rPr>
                        <a:t>4,09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5253219"/>
                  </a:ext>
                </a:extLst>
              </a:tr>
              <a:tr h="363009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Avalie a probabilidade de você indicar a IES para outros estudantes.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3,71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8588429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 qualificação dos seus tutores? (Destinada ao aluno EAD ou com disciplina on-line (DOL))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3,54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826039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 qualificação dos assistentes de suporte no ambiente virtual? (Destinada ao aluno EAD ou com disciplina on-line (DOL))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3,44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947569"/>
                  </a:ext>
                </a:extLst>
              </a:tr>
              <a:tr h="383327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 atuação do Diretor(a) /  Coordenador(a) Acadêmico da instituição no tocante a gestão acadêmica propriamente dita?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4,05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3557612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 infraestrutura das clinicas e núcleo de práticas jurídicas (NPJ) da instituição?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3,80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8145484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 divulgação dos resultados por parte da instituição referentes aos conceitos dos cursos e da instituição, realizados pelo ministério da educação (MEC)?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3,98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352743"/>
                  </a:ext>
                </a:extLst>
              </a:tr>
              <a:tr h="383327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 divulgação dos resultados por parte da instituição referentes aos conceitos ENADE dos cursos, realizados pelo ministério da educação (MEC)?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3,90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708696"/>
                  </a:ext>
                </a:extLst>
              </a:tr>
              <a:tr h="383327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as atividades desenvolvidas no estágio supervisionado (estágio curricular) se for seu caso?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3,88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740797"/>
                  </a:ext>
                </a:extLst>
              </a:tr>
              <a:tr h="383327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os investimentos da IES em tecnologias e equipamentos?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3,46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106738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os investimentos da IES nos docentes (contratação de docentes qualificados)?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3,77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7918856"/>
                  </a:ext>
                </a:extLst>
              </a:tr>
              <a:tr h="211895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 biblioteca virtual (Pearson) disponível no portal acadêmico para todos os alunos?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3,84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231443">
                <a:tc>
                  <a:txBody>
                    <a:bodyPr/>
                    <a:lstStyle/>
                    <a:p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Como você avalia a Base de Periódicos Acadêmicos (</a:t>
                      </a:r>
                      <a:r>
                        <a:rPr lang="pt-BR" sz="11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One</a:t>
                      </a:r>
                      <a:r>
                        <a:rPr lang="pt-BR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File) disponível para todos os alunos?</a:t>
                      </a:r>
                      <a:endParaRPr lang="pt-BR" sz="11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81000" marR="19050" marT="19050" marB="1905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b="0" dirty="0">
                          <a:effectLst/>
                          <a:latin typeface="arial" panose="020B0604020202020204" pitchFamily="34" charset="0"/>
                        </a:rPr>
                        <a:t>3,84</a:t>
                      </a:r>
                    </a:p>
                  </a:txBody>
                  <a:tcPr marL="19050" marR="19050" marT="19050" marB="1905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590648"/>
                  </a:ext>
                </a:extLst>
              </a:tr>
            </a:tbl>
          </a:graphicData>
        </a:graphic>
      </p:graphicFrame>
      <p:pic>
        <p:nvPicPr>
          <p:cNvPr id="11" name="Imagem 10">
            <a:extLst>
              <a:ext uri="{FF2B5EF4-FFF2-40B4-BE49-F238E27FC236}">
                <a16:creationId xmlns:a16="http://schemas.microsoft.com/office/drawing/2014/main" id="{1A4D43FE-1EC5-4A35-A65B-1D2C525A8C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2099" y="371749"/>
            <a:ext cx="997838" cy="634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7AA9C4AF-B275-498C-B113-5D62901442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1288" y="447824"/>
            <a:ext cx="1330729" cy="504064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1710182C-317B-4DBA-85B3-53CD61EA06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139" y="11609350"/>
            <a:ext cx="1330729" cy="504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6501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3227</TotalTime>
  <Words>835</Words>
  <Application>Microsoft Office PowerPoint</Application>
  <PresentationFormat>Widescreen</PresentationFormat>
  <Paragraphs>112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9" baseType="lpstr">
      <vt:lpstr>Arial</vt:lpstr>
      <vt:lpstr>Arial</vt:lpstr>
      <vt:lpstr>Calibri</vt:lpstr>
      <vt:lpstr>Corbel</vt:lpstr>
      <vt:lpstr>Trebuchet MS</vt:lpstr>
      <vt:lpstr>Wingdings 3</vt:lpstr>
      <vt:lpstr>Facetado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Jonathas do Carmo Rodrigues</dc:creator>
  <cp:lastModifiedBy>Rodrigo Cezar de Almeida Lima</cp:lastModifiedBy>
  <cp:revision>34</cp:revision>
  <cp:lastPrinted>2019-04-23T23:06:47Z</cp:lastPrinted>
  <dcterms:created xsi:type="dcterms:W3CDTF">2018-08-27T19:54:59Z</dcterms:created>
  <dcterms:modified xsi:type="dcterms:W3CDTF">2019-07-30T18:14:29Z</dcterms:modified>
</cp:coreProperties>
</file>