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7" autoAdjust="0"/>
    <p:restoredTop sz="94660"/>
  </p:normalViewPr>
  <p:slideViewPr>
    <p:cSldViewPr snapToGrid="0">
      <p:cViewPr>
        <p:scale>
          <a:sx n="90" d="100"/>
          <a:sy n="90" d="100"/>
        </p:scale>
        <p:origin x="1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12397-8EE9-47BD-96A7-A10C62C207C4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8C821-4F53-4548-823E-8E564A628F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04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8C821-4F53-4548-823E-8E564A628FA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13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57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0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391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685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9820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283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915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80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022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8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51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30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64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47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740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90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5116F-6D52-4A42-A2A6-2399AF01CAE7}" type="datetimeFigureOut">
              <a:rPr lang="pt-BR" smtClean="0"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F727B101-2E70-4DA8-956D-F3F2FD97D9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71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B7DD437-3FAB-4F88-9156-0116AB7BC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91058"/>
              </p:ext>
            </p:extLst>
          </p:nvPr>
        </p:nvGraphicFramePr>
        <p:xfrm>
          <a:off x="418554" y="330618"/>
          <a:ext cx="6020891" cy="11085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9382">
                  <a:extLst>
                    <a:ext uri="{9D8B030D-6E8A-4147-A177-3AD203B41FA5}">
                      <a16:colId xmlns:a16="http://schemas.microsoft.com/office/drawing/2014/main" val="1810512639"/>
                    </a:ext>
                  </a:extLst>
                </a:gridCol>
                <a:gridCol w="1191509">
                  <a:extLst>
                    <a:ext uri="{9D8B030D-6E8A-4147-A177-3AD203B41FA5}">
                      <a16:colId xmlns:a16="http://schemas.microsoft.com/office/drawing/2014/main" val="102379324"/>
                    </a:ext>
                  </a:extLst>
                </a:gridCol>
              </a:tblGrid>
              <a:tr h="723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RESULTADO</a:t>
                      </a:r>
                    </a:p>
                    <a:p>
                      <a:pPr algn="l" fontAlgn="ctr"/>
                      <a:r>
                        <a:rPr lang="pt-BR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AVALIAÇÃO INSTITUCIONAL</a:t>
                      </a:r>
                    </a:p>
                    <a:p>
                      <a:pPr algn="l" fontAlgn="ctr"/>
                      <a:r>
                        <a:rPr lang="pt-BR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 2018.2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24167"/>
                  </a:ext>
                </a:extLst>
              </a:tr>
              <a:tr h="1986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– MEDIA GERAL </a:t>
                      </a:r>
                      <a:r>
                        <a:rPr lang="pt-BR" sz="120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 UNIDADE – 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3,59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74343"/>
                  </a:ext>
                </a:extLst>
              </a:tr>
              <a:tr h="1986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QUESTIONÁRIO –</a:t>
                      </a:r>
                      <a:r>
                        <a:rPr lang="pt-BR" sz="1100" b="1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EDUCAÇÃO FÍSICA </a:t>
                      </a:r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– </a:t>
                      </a:r>
                      <a:r>
                        <a:rPr lang="pt-BR" sz="11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[ NOTA  -     3,73 </a:t>
                      </a:r>
                      <a:r>
                        <a:rPr lang="pt-BR" sz="11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]</a:t>
                      </a:r>
                      <a:endParaRPr lang="pt-BR" sz="11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NOTAS</a:t>
                      </a:r>
                      <a:endParaRPr lang="pt-BR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080674"/>
                  </a:ext>
                </a:extLst>
              </a:tr>
              <a:tr h="136792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O conhecimento adquirido no curso com relação às suas necessidades profissionais?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</a:rPr>
                        <a:t>4,08</a:t>
                      </a: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06813"/>
                  </a:ext>
                </a:extLst>
              </a:tr>
              <a:tr h="1750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Sua satisfação do curso ?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</a:rPr>
                        <a:t>4,15</a:t>
                      </a: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971868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Metodologia de Avaliação do aluno pelos professores (Você está satisfeito com os métodos de avaliação realizadas, provas, 2ª chamada, prova final,etc.?)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effectLst/>
                          <a:latin typeface="arial" panose="020B0604020202020204" pitchFamily="34" charset="0"/>
                        </a:rPr>
                        <a:t>3,50</a:t>
                      </a: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0127"/>
                  </a:ext>
                </a:extLst>
              </a:tr>
              <a:tr h="15135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Foram oferecidas oportunidades para o estudante participar de projetos de iniciação científica ?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3,49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815023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Ações de Responsabilidade e Inclusão Social da instituição de ensino junto a comunidade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3,98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29721"/>
                  </a:ext>
                </a:extLst>
              </a:tr>
              <a:tr h="17973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Ouvidoria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3,32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846425"/>
                  </a:ext>
                </a:extLst>
              </a:tr>
              <a:tr h="18919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Imagem da Instituição de ensino junto à Sociedade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3,62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24590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>
                          <a:effectLst/>
                          <a:latin typeface="arial" panose="020B0604020202020204" pitchFamily="34" charset="0"/>
                        </a:rPr>
                        <a:t>Qualificação dos seus professores</a:t>
                      </a:r>
                      <a:endParaRPr lang="pt-BR" sz="12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4,19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641251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Qualificação dos Funcionários da Biblioteca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3,89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456434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Coordenador de seu Curso 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4,54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389811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Sistema de Participação de Representantes de turma nas decisões / solicitações / reclamações da turma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4,03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783713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Salas de Aulas (Avalie as condições físicas dos equipamentos e instalações)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3,50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57313"/>
                  </a:ext>
                </a:extLst>
              </a:tr>
              <a:tr h="17973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Áreas de Convivência da IES (Avalie a organização e higiene dos ambientes da IES.)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3,88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25367"/>
                  </a:ext>
                </a:extLst>
              </a:tr>
              <a:tr h="331097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Programa de Avaliação Institucional (Pontue de 1 a 5)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3,93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89207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Divulgação dos resultados das avaliações institucionais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3,77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221785"/>
                  </a:ext>
                </a:extLst>
              </a:tr>
              <a:tr h="1750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Ações realizadas pós resultados da avaliação institucional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3,52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194349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Núcleo de Empregabilidade e Carreira (Avalie as atividades desenvolvidas pelo setor)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3,49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798"/>
                  </a:ext>
                </a:extLst>
              </a:tr>
              <a:tr h="21284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Oferta de Cursos Pós – graduação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3,06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08027"/>
                  </a:ext>
                </a:extLst>
              </a:tr>
              <a:tr h="260148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NAE - Núcleo de Atendimento ao Educando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3,57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253219"/>
                  </a:ext>
                </a:extLst>
              </a:tr>
              <a:tr h="23176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Investimentos realizados pela Instituição para melhoria da unidade (Avalie de acordo com a sua percepção as melhorias realizadas)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3,23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88429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Qualificação dos Funcionários do Atendimento CRA.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3,55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26039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Qualificação dos Funcionários dos Laboratórios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3,98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47569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Portal Acadêmico (Como você avalia o funcionamento do canal de comunicação)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3,75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57612"/>
                  </a:ext>
                </a:extLst>
              </a:tr>
              <a:tr h="1750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Canais de Comunicação com a Instituição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3,51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352743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Diretor(a) da Unidade (Como você avalia a atuação do Diretor(a) de sua unidade).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3,55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08696"/>
                  </a:ext>
                </a:extLst>
              </a:tr>
              <a:tr h="15608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Acessibilidade à Instituição (Avalie a infraestrutura e condições de acessibilidade)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3,71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0797"/>
                  </a:ext>
                </a:extLst>
              </a:tr>
              <a:tr h="23649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Organização e Limpeza das Áreas (Avalie a organização e limpeza das áreas na Instituição)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3,99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06738"/>
                  </a:ext>
                </a:extLst>
              </a:tr>
              <a:tr h="23649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CRA no Portal Acadêmico)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3,54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18856"/>
                  </a:ext>
                </a:extLst>
              </a:tr>
              <a:tr h="23649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Laboratórios de Informática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3,57</a:t>
                      </a:r>
                      <a:endParaRPr lang="pt-BR" sz="11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22309">
                <a:tc>
                  <a:txBody>
                    <a:bodyPr/>
                    <a:lstStyle/>
                    <a:p>
                      <a:r>
                        <a:rPr lang="pt-BR" sz="1200" b="1" dirty="0">
                          <a:effectLst/>
                          <a:latin typeface="arial" panose="020B0604020202020204" pitchFamily="34" charset="0"/>
                        </a:rPr>
                        <a:t>Laboratórios de aulas práticas 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1000" marR="19050" marT="19050" marB="1905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3,53</a:t>
                      </a:r>
                      <a:endParaRPr lang="pt-BR" sz="12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050" marR="19050" marT="19050" marB="1905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90648"/>
                  </a:ext>
                </a:extLst>
              </a:tr>
            </a:tbl>
          </a:graphicData>
        </a:graphic>
      </p:graphicFrame>
      <p:pic>
        <p:nvPicPr>
          <p:cNvPr id="11" name="Imagem 10">
            <a:extLst>
              <a:ext uri="{FF2B5EF4-FFF2-40B4-BE49-F238E27FC236}">
                <a16:creationId xmlns:a16="http://schemas.microsoft.com/office/drawing/2014/main" id="{1A4D43FE-1EC5-4A35-A65B-1D2C525A8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99" y="371749"/>
            <a:ext cx="997838" cy="63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AA9C4AF-B275-498C-B113-5D62901442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288" y="447824"/>
            <a:ext cx="1330729" cy="50406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710182C-317B-4DBA-85B3-53CD61EA0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39" y="11609350"/>
            <a:ext cx="1330729" cy="5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792</TotalTime>
  <Words>353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Corbel</vt:lpstr>
      <vt:lpstr>Trebuchet MS</vt:lpstr>
      <vt:lpstr>Wingdings 3</vt:lpstr>
      <vt:lpstr>Facetado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Jonathas do Carmo Rodrigues</dc:creator>
  <cp:lastModifiedBy>Rodrigo Cezar de Almeida Lima</cp:lastModifiedBy>
  <cp:revision>28</cp:revision>
  <cp:lastPrinted>2018-09-14T14:20:34Z</cp:lastPrinted>
  <dcterms:created xsi:type="dcterms:W3CDTF">2018-08-27T19:54:59Z</dcterms:created>
  <dcterms:modified xsi:type="dcterms:W3CDTF">2019-04-23T22:46:50Z</dcterms:modified>
</cp:coreProperties>
</file>