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9696"/>
    <a:srgbClr val="767171"/>
    <a:srgbClr val="7670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TEMPLATE_miolo1.jpg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11406"/>
          <a:stretch/>
        </p:blipFill>
        <p:spPr>
          <a:xfrm>
            <a:off x="1329473" y="38184"/>
            <a:ext cx="10741210" cy="681981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ângulo 12"/>
          <p:cNvSpPr/>
          <p:nvPr userDrawn="1"/>
        </p:nvSpPr>
        <p:spPr>
          <a:xfrm>
            <a:off x="0" y="278626"/>
            <a:ext cx="12192000" cy="151207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12" name="Retângulo 11"/>
          <p:cNvSpPr/>
          <p:nvPr userDrawn="1"/>
        </p:nvSpPr>
        <p:spPr>
          <a:xfrm>
            <a:off x="3581400" y="129025"/>
            <a:ext cx="5029200" cy="193954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403243"/>
            <a:ext cx="9144000" cy="1677989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566570"/>
            <a:ext cx="9144000" cy="66278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6880" y="186175"/>
            <a:ext cx="4698239" cy="185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4" name="Agrupar 23"/>
          <p:cNvGrpSpPr/>
          <p:nvPr userDrawn="1"/>
        </p:nvGrpSpPr>
        <p:grpSpPr>
          <a:xfrm>
            <a:off x="0" y="6693775"/>
            <a:ext cx="12192000" cy="124015"/>
            <a:chOff x="0" y="6693775"/>
            <a:chExt cx="12192000" cy="124015"/>
          </a:xfrm>
        </p:grpSpPr>
        <p:sp>
          <p:nvSpPr>
            <p:cNvPr id="14" name="Retângulo 13"/>
            <p:cNvSpPr/>
            <p:nvPr userDrawn="1"/>
          </p:nvSpPr>
          <p:spPr>
            <a:xfrm>
              <a:off x="0" y="6693775"/>
              <a:ext cx="12192000" cy="1240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grpSp>
          <p:nvGrpSpPr>
            <p:cNvPr id="23" name="Agrupar 22"/>
            <p:cNvGrpSpPr/>
            <p:nvPr userDrawn="1"/>
          </p:nvGrpSpPr>
          <p:grpSpPr>
            <a:xfrm>
              <a:off x="264687" y="6729113"/>
              <a:ext cx="1009650" cy="45719"/>
              <a:chOff x="264687" y="6729113"/>
              <a:chExt cx="1009650" cy="45719"/>
            </a:xfrm>
          </p:grpSpPr>
          <p:sp>
            <p:nvSpPr>
              <p:cNvPr id="20" name="Retângulo 19"/>
              <p:cNvSpPr/>
              <p:nvPr userDrawn="1"/>
            </p:nvSpPr>
            <p:spPr>
              <a:xfrm>
                <a:off x="26468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1" name="Retângulo 20"/>
              <p:cNvSpPr/>
              <p:nvPr userDrawn="1"/>
            </p:nvSpPr>
            <p:spPr>
              <a:xfrm>
                <a:off x="626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2" name="Retângulo 21"/>
              <p:cNvSpPr/>
              <p:nvPr userDrawn="1"/>
            </p:nvSpPr>
            <p:spPr>
              <a:xfrm>
                <a:off x="1007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0293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TEMPLATE_miolo1.jpg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11406"/>
          <a:stretch/>
        </p:blipFill>
        <p:spPr>
          <a:xfrm>
            <a:off x="1329473" y="38184"/>
            <a:ext cx="10741210" cy="6819816"/>
          </a:xfrm>
          <a:prstGeom prst="rect">
            <a:avLst/>
          </a:prstGeom>
          <a:ln w="12700">
            <a:miter lim="400000"/>
          </a:ln>
        </p:spPr>
      </p:pic>
      <p:sp>
        <p:nvSpPr>
          <p:cNvPr id="13" name="Retângulo 12"/>
          <p:cNvSpPr/>
          <p:nvPr userDrawn="1"/>
        </p:nvSpPr>
        <p:spPr>
          <a:xfrm>
            <a:off x="0" y="187973"/>
            <a:ext cx="12191999" cy="135919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12" name="Retângulo 11"/>
          <p:cNvSpPr/>
          <p:nvPr userDrawn="1"/>
        </p:nvSpPr>
        <p:spPr>
          <a:xfrm>
            <a:off x="8697355" y="101601"/>
            <a:ext cx="3275069" cy="1531938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878" tIns="54439" rIns="108878" bIns="54439"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3538"/>
            <a:ext cx="11391900" cy="483928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14618"/>
            <a:ext cx="7543800" cy="10445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pt-BR" dirty="0"/>
              <a:t>Clique para editar o título mestre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6850" y="254000"/>
            <a:ext cx="276225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7" name="Agrupar 16"/>
          <p:cNvGrpSpPr/>
          <p:nvPr userDrawn="1"/>
        </p:nvGrpSpPr>
        <p:grpSpPr>
          <a:xfrm>
            <a:off x="0" y="6693775"/>
            <a:ext cx="12192000" cy="124015"/>
            <a:chOff x="0" y="6693775"/>
            <a:chExt cx="12192000" cy="124015"/>
          </a:xfrm>
        </p:grpSpPr>
        <p:sp>
          <p:nvSpPr>
            <p:cNvPr id="18" name="Retângulo 17"/>
            <p:cNvSpPr/>
            <p:nvPr userDrawn="1"/>
          </p:nvSpPr>
          <p:spPr>
            <a:xfrm>
              <a:off x="0" y="6693775"/>
              <a:ext cx="12192000" cy="124015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grpSp>
          <p:nvGrpSpPr>
            <p:cNvPr id="19" name="Agrupar 18"/>
            <p:cNvGrpSpPr/>
            <p:nvPr userDrawn="1"/>
          </p:nvGrpSpPr>
          <p:grpSpPr>
            <a:xfrm>
              <a:off x="264687" y="6729113"/>
              <a:ext cx="1009650" cy="45719"/>
              <a:chOff x="264687" y="6729113"/>
              <a:chExt cx="1009650" cy="45719"/>
            </a:xfrm>
          </p:grpSpPr>
          <p:sp>
            <p:nvSpPr>
              <p:cNvPr id="20" name="Retângulo 19"/>
              <p:cNvSpPr/>
              <p:nvPr userDrawn="1"/>
            </p:nvSpPr>
            <p:spPr>
              <a:xfrm>
                <a:off x="26468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1" name="Retângulo 20"/>
              <p:cNvSpPr/>
              <p:nvPr userDrawn="1"/>
            </p:nvSpPr>
            <p:spPr>
              <a:xfrm>
                <a:off x="626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  <p:sp>
            <p:nvSpPr>
              <p:cNvPr id="22" name="Retângulo 21"/>
              <p:cNvSpPr/>
              <p:nvPr userDrawn="1"/>
            </p:nvSpPr>
            <p:spPr>
              <a:xfrm>
                <a:off x="1007637" y="6729113"/>
                <a:ext cx="2667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108878" tIns="54439" rIns="108878" bIns="54439"/>
              <a:lstStyle/>
              <a:p>
                <a:endParaRPr lang="pt-BR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36177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TEMPLATE_miolo1.jpg"/>
          <p:cNvPicPr>
            <a:picLocks noChangeAspect="1"/>
          </p:cNvPicPr>
          <p:nvPr userDrawn="1"/>
        </p:nvPicPr>
        <p:blipFill rotWithShape="1">
          <a:blip r:embed="rId2">
            <a:extLst/>
          </a:blip>
          <a:srcRect r="11406"/>
          <a:stretch/>
        </p:blipFill>
        <p:spPr>
          <a:xfrm>
            <a:off x="1450790" y="38184"/>
            <a:ext cx="10741210" cy="6819816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8" name="Agrupar 7"/>
          <p:cNvGrpSpPr/>
          <p:nvPr userDrawn="1"/>
        </p:nvGrpSpPr>
        <p:grpSpPr>
          <a:xfrm>
            <a:off x="-1" y="2079594"/>
            <a:ext cx="12192001" cy="2379251"/>
            <a:chOff x="-1" y="2079594"/>
            <a:chExt cx="12192001" cy="2379251"/>
          </a:xfrm>
        </p:grpSpPr>
        <p:sp>
          <p:nvSpPr>
            <p:cNvPr id="5" name="Retângulo 4"/>
            <p:cNvSpPr/>
            <p:nvPr userDrawn="1"/>
          </p:nvSpPr>
          <p:spPr>
            <a:xfrm>
              <a:off x="-1" y="2326106"/>
              <a:ext cx="12192001" cy="1854868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2871533" y="2079594"/>
              <a:ext cx="6252411" cy="2379251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878" tIns="54439" rIns="108878" bIns="54439"/>
            <a:lstStyle/>
            <a:p>
              <a:endParaRPr lang="pt-BR" dirty="0"/>
            </a:p>
          </p:txBody>
        </p:sp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62564" y="2155913"/>
              <a:ext cx="5695900" cy="22755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334451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55768-3702-4758-91C7-045C4AE8D57D}" type="datetimeFigureOut">
              <a:rPr lang="pt-BR" smtClean="0"/>
              <a:t>24/08/2017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FC8F1-3AE3-4CB2-987D-E0827786A8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6123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600" dirty="0"/>
              <a:t>Semana de Integração Disciplinas On-line (DOL) – 28 de Agosto a 08 de Setembro</a:t>
            </a:r>
            <a:endParaRPr lang="pt-BR" sz="1800" dirty="0"/>
          </a:p>
        </p:txBody>
      </p:sp>
      <p:grpSp>
        <p:nvGrpSpPr>
          <p:cNvPr id="4" name="Grupo 1"/>
          <p:cNvGrpSpPr/>
          <p:nvPr/>
        </p:nvGrpSpPr>
        <p:grpSpPr>
          <a:xfrm>
            <a:off x="288757" y="1700463"/>
            <a:ext cx="11707453" cy="4780545"/>
            <a:chOff x="107504" y="1268760"/>
            <a:chExt cx="8928992" cy="4536504"/>
          </a:xfrm>
        </p:grpSpPr>
        <p:grpSp>
          <p:nvGrpSpPr>
            <p:cNvPr id="5" name="Grupo 3"/>
            <p:cNvGrpSpPr/>
            <p:nvPr/>
          </p:nvGrpSpPr>
          <p:grpSpPr>
            <a:xfrm>
              <a:off x="107504" y="1268760"/>
              <a:ext cx="8928992" cy="4536504"/>
              <a:chOff x="107504" y="1268760"/>
              <a:chExt cx="8928992" cy="4536504"/>
            </a:xfrm>
          </p:grpSpPr>
          <p:sp>
            <p:nvSpPr>
              <p:cNvPr id="7" name="Retângulo de cantos arredondados 4"/>
              <p:cNvSpPr/>
              <p:nvPr/>
            </p:nvSpPr>
            <p:spPr>
              <a:xfrm>
                <a:off x="107504" y="1268760"/>
                <a:ext cx="8928992" cy="4536504"/>
              </a:xfrm>
              <a:prstGeom prst="roundRect">
                <a:avLst>
                  <a:gd name="adj" fmla="val 5512"/>
                </a:avLst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  <p:sp>
            <p:nvSpPr>
              <p:cNvPr id="8" name="Text Box 14"/>
              <p:cNvSpPr txBox="1">
                <a:spLocks noChangeArrowheads="1"/>
              </p:cNvSpPr>
              <p:nvPr/>
            </p:nvSpPr>
            <p:spPr bwMode="auto">
              <a:xfrm>
                <a:off x="200197" y="1345124"/>
                <a:ext cx="4089110" cy="380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>
                <a:spAutoFit/>
              </a:bodyPr>
              <a:lstStyle>
                <a:lvl1pPr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sz="2000" b="1" u="sng" dirty="0">
                    <a:solidFill>
                      <a:prstClr val="black"/>
                    </a:solidFill>
                  </a:rPr>
                  <a:t>Direção e Coordenação Acadêmica:</a:t>
                </a:r>
              </a:p>
            </p:txBody>
          </p:sp>
          <p:sp>
            <p:nvSpPr>
              <p:cNvPr id="9" name="Text Box 14"/>
              <p:cNvSpPr txBox="1">
                <a:spLocks noChangeArrowheads="1"/>
              </p:cNvSpPr>
              <p:nvPr/>
            </p:nvSpPr>
            <p:spPr bwMode="auto">
              <a:xfrm>
                <a:off x="4789681" y="1273428"/>
                <a:ext cx="2678504" cy="3807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0000" tIns="46800">
                <a:spAutoFit/>
              </a:bodyPr>
              <a:lstStyle>
                <a:lvl1pPr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defTabSz="762000" eaLnBrk="0" hangingPunct="0">
                  <a:defRPr sz="1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algn="ctr" defTabSz="7620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/>
                <a:r>
                  <a:rPr lang="pt-BR" sz="2000" b="1" u="sng" dirty="0">
                    <a:solidFill>
                      <a:prstClr val="black"/>
                    </a:solidFill>
                  </a:rPr>
                  <a:t>Tutores:</a:t>
                </a:r>
              </a:p>
            </p:txBody>
          </p:sp>
          <p:sp>
            <p:nvSpPr>
              <p:cNvPr id="13" name="Retângulo 12"/>
              <p:cNvSpPr/>
              <p:nvPr/>
            </p:nvSpPr>
            <p:spPr>
              <a:xfrm>
                <a:off x="4572000" y="1715629"/>
                <a:ext cx="4306979" cy="20152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r>
                  <a:rPr lang="pt-BR" sz="1600" dirty="0"/>
                  <a:t>Checar e realizar Feedback a Direção de Unidade, se os laboratórios de informáticas estão desbloqueados para o link de webs do professor executor;</a:t>
                </a:r>
              </a:p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r>
                  <a:rPr lang="pt-BR" sz="1600" dirty="0">
                    <a:latin typeface="+mj-lt"/>
                  </a:rPr>
                  <a:t>Acompanhar a afixação/divulgação da campanha de marketing quadros de avisos de salas de aulas e áreas de circulação;</a:t>
                </a:r>
              </a:p>
              <a:p>
                <a:pPr marL="342900" indent="-342900" algn="just">
                  <a:spcBef>
                    <a:spcPts val="2400"/>
                  </a:spcBef>
                  <a:buFont typeface="Wingdings" panose="05000000000000000000" pitchFamily="2" charset="2"/>
                  <a:buChar char="ü"/>
                </a:pPr>
                <a:endParaRPr lang="pt-BR" sz="1200" dirty="0">
                  <a:latin typeface="+mj-lt"/>
                </a:endParaRPr>
              </a:p>
            </p:txBody>
          </p:sp>
        </p:grpSp>
        <p:cxnSp>
          <p:nvCxnSpPr>
            <p:cNvPr id="6" name="Conector reto 5"/>
            <p:cNvCxnSpPr/>
            <p:nvPr/>
          </p:nvCxnSpPr>
          <p:spPr>
            <a:xfrm>
              <a:off x="4572000" y="1268760"/>
              <a:ext cx="0" cy="4536504"/>
            </a:xfrm>
            <a:prstGeom prst="line">
              <a:avLst/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" name="CaixaDeTexto 18"/>
          <p:cNvSpPr txBox="1"/>
          <p:nvPr/>
        </p:nvSpPr>
        <p:spPr>
          <a:xfrm>
            <a:off x="410294" y="2262607"/>
            <a:ext cx="5486025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b="1" dirty="0"/>
              <a:t>Em Processo/finalização:  </a:t>
            </a:r>
            <a:r>
              <a:rPr lang="pt-BR" sz="1600" dirty="0"/>
              <a:t>A integração do blog </a:t>
            </a:r>
            <a:r>
              <a:rPr lang="pt-BR" sz="1600" dirty="0" err="1"/>
              <a:t>dol</a:t>
            </a:r>
            <a:r>
              <a:rPr lang="pt-BR" sz="1600" dirty="0"/>
              <a:t> com os blogs do curso;</a:t>
            </a:r>
          </a:p>
          <a:p>
            <a:pPr algn="just"/>
            <a:endParaRPr lang="pt-BR" sz="1600" dirty="0"/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b="1" dirty="0"/>
              <a:t>Em Processo/finalização: </a:t>
            </a:r>
            <a:r>
              <a:rPr lang="pt-BR" sz="1600" dirty="0"/>
              <a:t>Campanha de m</a:t>
            </a:r>
            <a:r>
              <a:rPr lang="pt-BR" sz="1600" dirty="0">
                <a:solidFill>
                  <a:prstClr val="black"/>
                </a:solidFill>
              </a:rPr>
              <a:t>arketing e selo das disciplinas on-line (DOL)  cartaz/banner  para as unidades;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b="1" dirty="0"/>
              <a:t>Em Processo/finalização: </a:t>
            </a:r>
            <a:r>
              <a:rPr lang="pt-BR" sz="1600" dirty="0"/>
              <a:t>Vídeo explicativo CRA sobre as disciplinas on-line (portal do aluno)</a:t>
            </a:r>
            <a:r>
              <a:rPr lang="pt-BR" sz="1600" dirty="0">
                <a:solidFill>
                  <a:prstClr val="black"/>
                </a:solidFill>
              </a:rPr>
              <a:t>;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600" dirty="0">
              <a:solidFill>
                <a:prstClr val="black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t-BR" sz="1600" b="1" dirty="0">
                <a:solidFill>
                  <a:prstClr val="black"/>
                </a:solidFill>
              </a:rPr>
              <a:t>Finalizado: </a:t>
            </a:r>
            <a:r>
              <a:rPr lang="pt-BR" sz="1600" dirty="0">
                <a:solidFill>
                  <a:prstClr val="black"/>
                </a:solidFill>
              </a:rPr>
              <a:t>Criação de mesa </a:t>
            </a:r>
            <a:r>
              <a:rPr lang="pt-BR" sz="1600" dirty="0" err="1">
                <a:solidFill>
                  <a:prstClr val="black"/>
                </a:solidFill>
              </a:rPr>
              <a:t>plusoft</a:t>
            </a:r>
            <a:r>
              <a:rPr lang="pt-BR" sz="1600" dirty="0">
                <a:solidFill>
                  <a:prstClr val="black"/>
                </a:solidFill>
              </a:rPr>
              <a:t> </a:t>
            </a:r>
            <a:r>
              <a:rPr lang="pt-BR" sz="1600" dirty="0" err="1">
                <a:solidFill>
                  <a:prstClr val="black"/>
                </a:solidFill>
              </a:rPr>
              <a:t>worflow</a:t>
            </a:r>
            <a:r>
              <a:rPr lang="pt-BR" sz="1600" dirty="0">
                <a:solidFill>
                  <a:prstClr val="black"/>
                </a:solidFill>
              </a:rPr>
              <a:t> EAD DOL para a Central de Relacionamento com o Aluno.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t-BR" sz="14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11" name="AutoShape 10" descr="Resultado de imagem para SER EDUCAcion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2" name="AutoShape 12" descr="Resultado de imagem para SER EDUCAcional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042" name="Picture 18" descr="Resultado de imagem para SER EDUCAcio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43503" y="-9738"/>
            <a:ext cx="3352707" cy="1659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60869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2126</TotalTime>
  <Words>143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Tema do Office</vt:lpstr>
      <vt:lpstr>Semana de Integração Disciplinas On-line (DOL) – 28 de Agosto a 08 de Setembro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Antonio dos Santos Neto</dc:creator>
  <cp:lastModifiedBy>Alcimar de Lima Marques Filho</cp:lastModifiedBy>
  <cp:revision>58</cp:revision>
  <dcterms:created xsi:type="dcterms:W3CDTF">2016-11-15T11:46:27Z</dcterms:created>
  <dcterms:modified xsi:type="dcterms:W3CDTF">2017-08-24T20:24:33Z</dcterms:modified>
</cp:coreProperties>
</file>