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69696"/>
    <a:srgbClr val="767171"/>
    <a:srgbClr val="76707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TEMPLATE_miolo1.jpg"/>
          <p:cNvPicPr>
            <a:picLocks noChangeAspect="1"/>
          </p:cNvPicPr>
          <p:nvPr userDrawn="1"/>
        </p:nvPicPr>
        <p:blipFill rotWithShape="1">
          <a:blip r:embed="rId2">
            <a:extLst/>
          </a:blip>
          <a:srcRect r="11406"/>
          <a:stretch/>
        </p:blipFill>
        <p:spPr>
          <a:xfrm>
            <a:off x="1329473" y="38184"/>
            <a:ext cx="10741210" cy="6819816"/>
          </a:xfrm>
          <a:prstGeom prst="rect">
            <a:avLst/>
          </a:prstGeom>
          <a:ln w="12700">
            <a:miter lim="400000"/>
          </a:ln>
        </p:spPr>
      </p:pic>
      <p:sp>
        <p:nvSpPr>
          <p:cNvPr id="13" name="Retângulo 12"/>
          <p:cNvSpPr/>
          <p:nvPr userDrawn="1"/>
        </p:nvSpPr>
        <p:spPr>
          <a:xfrm>
            <a:off x="0" y="278626"/>
            <a:ext cx="12192000" cy="1512074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878" tIns="54439" rIns="108878" bIns="54439"/>
          <a:lstStyle/>
          <a:p>
            <a:endParaRPr lang="pt-BR" dirty="0"/>
          </a:p>
        </p:txBody>
      </p:sp>
      <p:sp>
        <p:nvSpPr>
          <p:cNvPr id="12" name="Retângulo 11"/>
          <p:cNvSpPr/>
          <p:nvPr userDrawn="1"/>
        </p:nvSpPr>
        <p:spPr>
          <a:xfrm>
            <a:off x="3581400" y="129025"/>
            <a:ext cx="5029200" cy="1939547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878" tIns="54439" rIns="108878" bIns="54439"/>
          <a:lstStyle/>
          <a:p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3403243"/>
            <a:ext cx="9144000" cy="1677989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5566570"/>
            <a:ext cx="9144000" cy="662780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6880" y="186175"/>
            <a:ext cx="4698239" cy="185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24" name="Agrupar 23"/>
          <p:cNvGrpSpPr/>
          <p:nvPr userDrawn="1"/>
        </p:nvGrpSpPr>
        <p:grpSpPr>
          <a:xfrm>
            <a:off x="0" y="6693775"/>
            <a:ext cx="12192000" cy="124015"/>
            <a:chOff x="0" y="6693775"/>
            <a:chExt cx="12192000" cy="124015"/>
          </a:xfrm>
        </p:grpSpPr>
        <p:sp>
          <p:nvSpPr>
            <p:cNvPr id="14" name="Retângulo 13"/>
            <p:cNvSpPr/>
            <p:nvPr userDrawn="1"/>
          </p:nvSpPr>
          <p:spPr>
            <a:xfrm>
              <a:off x="0" y="6693775"/>
              <a:ext cx="12192000" cy="124015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8878" tIns="54439" rIns="108878" bIns="54439"/>
            <a:lstStyle/>
            <a:p>
              <a:endParaRPr lang="pt-BR" dirty="0"/>
            </a:p>
          </p:txBody>
        </p:sp>
        <p:grpSp>
          <p:nvGrpSpPr>
            <p:cNvPr id="23" name="Agrupar 22"/>
            <p:cNvGrpSpPr/>
            <p:nvPr userDrawn="1"/>
          </p:nvGrpSpPr>
          <p:grpSpPr>
            <a:xfrm>
              <a:off x="264687" y="6729113"/>
              <a:ext cx="1009650" cy="45719"/>
              <a:chOff x="264687" y="6729113"/>
              <a:chExt cx="1009650" cy="45719"/>
            </a:xfrm>
          </p:grpSpPr>
          <p:sp>
            <p:nvSpPr>
              <p:cNvPr id="20" name="Retângulo 19"/>
              <p:cNvSpPr/>
              <p:nvPr userDrawn="1"/>
            </p:nvSpPr>
            <p:spPr>
              <a:xfrm>
                <a:off x="264687" y="6729113"/>
                <a:ext cx="26670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108878" tIns="54439" rIns="108878" bIns="54439"/>
              <a:lstStyle/>
              <a:p>
                <a:endParaRPr lang="pt-BR" dirty="0"/>
              </a:p>
            </p:txBody>
          </p:sp>
          <p:sp>
            <p:nvSpPr>
              <p:cNvPr id="21" name="Retângulo 20"/>
              <p:cNvSpPr/>
              <p:nvPr userDrawn="1"/>
            </p:nvSpPr>
            <p:spPr>
              <a:xfrm>
                <a:off x="626637" y="6729113"/>
                <a:ext cx="26670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108878" tIns="54439" rIns="108878" bIns="54439"/>
              <a:lstStyle/>
              <a:p>
                <a:endParaRPr lang="pt-BR" dirty="0"/>
              </a:p>
            </p:txBody>
          </p:sp>
          <p:sp>
            <p:nvSpPr>
              <p:cNvPr id="22" name="Retângulo 21"/>
              <p:cNvSpPr/>
              <p:nvPr userDrawn="1"/>
            </p:nvSpPr>
            <p:spPr>
              <a:xfrm>
                <a:off x="1007637" y="6729113"/>
                <a:ext cx="26670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108878" tIns="54439" rIns="108878" bIns="54439"/>
              <a:lstStyle/>
              <a:p>
                <a:endParaRPr lang="pt-BR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6029396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TEMPLATE_miolo1.jpg"/>
          <p:cNvPicPr>
            <a:picLocks noChangeAspect="1"/>
          </p:cNvPicPr>
          <p:nvPr userDrawn="1"/>
        </p:nvPicPr>
        <p:blipFill rotWithShape="1">
          <a:blip r:embed="rId2">
            <a:extLst/>
          </a:blip>
          <a:srcRect r="11406"/>
          <a:stretch/>
        </p:blipFill>
        <p:spPr>
          <a:xfrm>
            <a:off x="1329473" y="38184"/>
            <a:ext cx="10741210" cy="6819816"/>
          </a:xfrm>
          <a:prstGeom prst="rect">
            <a:avLst/>
          </a:prstGeom>
          <a:ln w="12700">
            <a:miter lim="400000"/>
          </a:ln>
        </p:spPr>
      </p:pic>
      <p:sp>
        <p:nvSpPr>
          <p:cNvPr id="13" name="Retângulo 12"/>
          <p:cNvSpPr/>
          <p:nvPr userDrawn="1"/>
        </p:nvSpPr>
        <p:spPr>
          <a:xfrm>
            <a:off x="0" y="187973"/>
            <a:ext cx="12191999" cy="1359193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878" tIns="54439" rIns="108878" bIns="54439"/>
          <a:lstStyle/>
          <a:p>
            <a:endParaRPr lang="pt-BR" dirty="0"/>
          </a:p>
        </p:txBody>
      </p:sp>
      <p:sp>
        <p:nvSpPr>
          <p:cNvPr id="12" name="Retângulo 11"/>
          <p:cNvSpPr/>
          <p:nvPr userDrawn="1"/>
        </p:nvSpPr>
        <p:spPr>
          <a:xfrm>
            <a:off x="8697355" y="101601"/>
            <a:ext cx="3275069" cy="1531938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878" tIns="54439" rIns="108878" bIns="54439"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33538"/>
            <a:ext cx="11391900" cy="4839285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314618"/>
            <a:ext cx="7543800" cy="1044575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pt-BR" dirty="0"/>
              <a:t>Clique para editar o título mestre</a:t>
            </a:r>
          </a:p>
        </p:txBody>
      </p:sp>
      <p:pic>
        <p:nvPicPr>
          <p:cNvPr id="11" name="Picture 2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86850" y="254000"/>
            <a:ext cx="2762250" cy="1090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7" name="Agrupar 16"/>
          <p:cNvGrpSpPr/>
          <p:nvPr userDrawn="1"/>
        </p:nvGrpSpPr>
        <p:grpSpPr>
          <a:xfrm>
            <a:off x="0" y="6693775"/>
            <a:ext cx="12192000" cy="124015"/>
            <a:chOff x="0" y="6693775"/>
            <a:chExt cx="12192000" cy="124015"/>
          </a:xfrm>
        </p:grpSpPr>
        <p:sp>
          <p:nvSpPr>
            <p:cNvPr id="18" name="Retângulo 17"/>
            <p:cNvSpPr/>
            <p:nvPr userDrawn="1"/>
          </p:nvSpPr>
          <p:spPr>
            <a:xfrm>
              <a:off x="0" y="6693775"/>
              <a:ext cx="12192000" cy="124015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8878" tIns="54439" rIns="108878" bIns="54439"/>
            <a:lstStyle/>
            <a:p>
              <a:endParaRPr lang="pt-BR" dirty="0"/>
            </a:p>
          </p:txBody>
        </p:sp>
        <p:grpSp>
          <p:nvGrpSpPr>
            <p:cNvPr id="19" name="Agrupar 18"/>
            <p:cNvGrpSpPr/>
            <p:nvPr userDrawn="1"/>
          </p:nvGrpSpPr>
          <p:grpSpPr>
            <a:xfrm>
              <a:off x="264687" y="6729113"/>
              <a:ext cx="1009650" cy="45719"/>
              <a:chOff x="264687" y="6729113"/>
              <a:chExt cx="1009650" cy="45719"/>
            </a:xfrm>
          </p:grpSpPr>
          <p:sp>
            <p:nvSpPr>
              <p:cNvPr id="20" name="Retângulo 19"/>
              <p:cNvSpPr/>
              <p:nvPr userDrawn="1"/>
            </p:nvSpPr>
            <p:spPr>
              <a:xfrm>
                <a:off x="264687" y="6729113"/>
                <a:ext cx="26670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108878" tIns="54439" rIns="108878" bIns="54439"/>
              <a:lstStyle/>
              <a:p>
                <a:endParaRPr lang="pt-BR" dirty="0"/>
              </a:p>
            </p:txBody>
          </p:sp>
          <p:sp>
            <p:nvSpPr>
              <p:cNvPr id="21" name="Retângulo 20"/>
              <p:cNvSpPr/>
              <p:nvPr userDrawn="1"/>
            </p:nvSpPr>
            <p:spPr>
              <a:xfrm>
                <a:off x="626637" y="6729113"/>
                <a:ext cx="26670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108878" tIns="54439" rIns="108878" bIns="54439"/>
              <a:lstStyle/>
              <a:p>
                <a:endParaRPr lang="pt-BR" dirty="0"/>
              </a:p>
            </p:txBody>
          </p:sp>
          <p:sp>
            <p:nvSpPr>
              <p:cNvPr id="22" name="Retângulo 21"/>
              <p:cNvSpPr/>
              <p:nvPr userDrawn="1"/>
            </p:nvSpPr>
            <p:spPr>
              <a:xfrm>
                <a:off x="1007637" y="6729113"/>
                <a:ext cx="26670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108878" tIns="54439" rIns="108878" bIns="54439"/>
              <a:lstStyle/>
              <a:p>
                <a:endParaRPr lang="pt-BR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7361776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TEMPLATE_miolo1.jpg"/>
          <p:cNvPicPr>
            <a:picLocks noChangeAspect="1"/>
          </p:cNvPicPr>
          <p:nvPr userDrawn="1"/>
        </p:nvPicPr>
        <p:blipFill rotWithShape="1">
          <a:blip r:embed="rId2">
            <a:extLst/>
          </a:blip>
          <a:srcRect r="11406"/>
          <a:stretch/>
        </p:blipFill>
        <p:spPr>
          <a:xfrm>
            <a:off x="1450790" y="38184"/>
            <a:ext cx="10741210" cy="6819816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8" name="Agrupar 7"/>
          <p:cNvGrpSpPr/>
          <p:nvPr userDrawn="1"/>
        </p:nvGrpSpPr>
        <p:grpSpPr>
          <a:xfrm>
            <a:off x="-1" y="2079594"/>
            <a:ext cx="12192001" cy="2379251"/>
            <a:chOff x="-1" y="2079594"/>
            <a:chExt cx="12192001" cy="2379251"/>
          </a:xfrm>
        </p:grpSpPr>
        <p:sp>
          <p:nvSpPr>
            <p:cNvPr id="5" name="Retângulo 4"/>
            <p:cNvSpPr/>
            <p:nvPr userDrawn="1"/>
          </p:nvSpPr>
          <p:spPr>
            <a:xfrm>
              <a:off x="-1" y="2326106"/>
              <a:ext cx="12192001" cy="1854868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8878" tIns="54439" rIns="108878" bIns="54439"/>
            <a:lstStyle/>
            <a:p>
              <a:endParaRPr lang="pt-BR" dirty="0"/>
            </a:p>
          </p:txBody>
        </p:sp>
        <p:sp>
          <p:nvSpPr>
            <p:cNvPr id="6" name="Retângulo 5"/>
            <p:cNvSpPr/>
            <p:nvPr userDrawn="1"/>
          </p:nvSpPr>
          <p:spPr>
            <a:xfrm>
              <a:off x="2871533" y="2079594"/>
              <a:ext cx="6252411" cy="2379251"/>
            </a:xfrm>
            <a:prstGeom prst="rect">
              <a:avLst/>
            </a:prstGeom>
            <a:solidFill>
              <a:srgbClr val="FFCC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8878" tIns="54439" rIns="108878" bIns="54439"/>
            <a:lstStyle/>
            <a:p>
              <a:endParaRPr lang="pt-BR" dirty="0"/>
            </a:p>
          </p:txBody>
        </p:sp>
        <p:pic>
          <p:nvPicPr>
            <p:cNvPr id="7" name="Picture 2"/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62564" y="2155913"/>
              <a:ext cx="5695900" cy="22755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3344511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755768-3702-4758-91C7-045C4AE8D57D}" type="datetimeFigureOut">
              <a:rPr lang="pt-BR" smtClean="0"/>
              <a:t>24/08/2017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EFC8F1-3AE3-4CB2-987D-E0827786A87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261232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5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3600" dirty="0"/>
              <a:t>Semana de Integração Disciplinas On-line (DOL) – 28 de Agosto a 08 de Setembro</a:t>
            </a:r>
            <a:endParaRPr lang="pt-BR" sz="1800" dirty="0"/>
          </a:p>
        </p:txBody>
      </p:sp>
      <p:grpSp>
        <p:nvGrpSpPr>
          <p:cNvPr id="4" name="Grupo 1"/>
          <p:cNvGrpSpPr/>
          <p:nvPr/>
        </p:nvGrpSpPr>
        <p:grpSpPr>
          <a:xfrm>
            <a:off x="288757" y="1700463"/>
            <a:ext cx="11707453" cy="4831056"/>
            <a:chOff x="107504" y="1268760"/>
            <a:chExt cx="8928992" cy="4584436"/>
          </a:xfrm>
        </p:grpSpPr>
        <p:grpSp>
          <p:nvGrpSpPr>
            <p:cNvPr id="5" name="Grupo 3"/>
            <p:cNvGrpSpPr/>
            <p:nvPr/>
          </p:nvGrpSpPr>
          <p:grpSpPr>
            <a:xfrm>
              <a:off x="107504" y="1268760"/>
              <a:ext cx="8928992" cy="4584436"/>
              <a:chOff x="107504" y="1268760"/>
              <a:chExt cx="8928992" cy="4584436"/>
            </a:xfrm>
          </p:grpSpPr>
          <p:sp>
            <p:nvSpPr>
              <p:cNvPr id="7" name="Retângulo de cantos arredondados 4"/>
              <p:cNvSpPr/>
              <p:nvPr/>
            </p:nvSpPr>
            <p:spPr>
              <a:xfrm>
                <a:off x="107504" y="1268760"/>
                <a:ext cx="8928992" cy="4536504"/>
              </a:xfrm>
              <a:prstGeom prst="roundRect">
                <a:avLst>
                  <a:gd name="adj" fmla="val 5512"/>
                </a:avLst>
              </a:prstGeom>
              <a:ln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  <p:sp>
            <p:nvSpPr>
              <p:cNvPr id="8" name="Text Box 14"/>
              <p:cNvSpPr txBox="1">
                <a:spLocks noChangeArrowheads="1"/>
              </p:cNvSpPr>
              <p:nvPr/>
            </p:nvSpPr>
            <p:spPr bwMode="auto">
              <a:xfrm>
                <a:off x="200197" y="1345124"/>
                <a:ext cx="4089110" cy="3807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0000" tIns="46800">
                <a:spAutoFit/>
              </a:bodyPr>
              <a:lstStyle>
                <a:lvl1pPr defTabSz="762000" eaLnBrk="0" hangingPunct="0">
                  <a:defRPr sz="10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defTabSz="762000" eaLnBrk="0" hangingPunct="0">
                  <a:defRPr sz="10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defTabSz="762000" eaLnBrk="0" hangingPunct="0">
                  <a:defRPr sz="10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defTabSz="762000" eaLnBrk="0" hangingPunct="0">
                  <a:defRPr sz="1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defTabSz="762000" eaLnBrk="0" hangingPunct="0">
                  <a:defRPr sz="1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pt-BR" sz="2000" b="1" u="sng" dirty="0">
                    <a:solidFill>
                      <a:prstClr val="black"/>
                    </a:solidFill>
                  </a:rPr>
                  <a:t>Direção e Coordenação Acadêmica:</a:t>
                </a:r>
              </a:p>
            </p:txBody>
          </p:sp>
          <p:sp>
            <p:nvSpPr>
              <p:cNvPr id="9" name="Text Box 14"/>
              <p:cNvSpPr txBox="1">
                <a:spLocks noChangeArrowheads="1"/>
              </p:cNvSpPr>
              <p:nvPr/>
            </p:nvSpPr>
            <p:spPr bwMode="auto">
              <a:xfrm>
                <a:off x="4789681" y="1273428"/>
                <a:ext cx="2678504" cy="3807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0000" tIns="46800">
                <a:spAutoFit/>
              </a:bodyPr>
              <a:lstStyle>
                <a:lvl1pPr defTabSz="762000" eaLnBrk="0" hangingPunct="0">
                  <a:defRPr sz="10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defTabSz="762000" eaLnBrk="0" hangingPunct="0">
                  <a:defRPr sz="10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defTabSz="762000" eaLnBrk="0" hangingPunct="0">
                  <a:defRPr sz="10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defTabSz="762000" eaLnBrk="0" hangingPunct="0">
                  <a:defRPr sz="1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defTabSz="762000" eaLnBrk="0" hangingPunct="0">
                  <a:defRPr sz="1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pt-BR" sz="2000" b="1" u="sng" dirty="0">
                    <a:solidFill>
                      <a:prstClr val="black"/>
                    </a:solidFill>
                  </a:rPr>
                  <a:t>Tutores:</a:t>
                </a:r>
              </a:p>
            </p:txBody>
          </p:sp>
          <p:sp>
            <p:nvSpPr>
              <p:cNvPr id="13" name="Retângulo 12"/>
              <p:cNvSpPr/>
              <p:nvPr/>
            </p:nvSpPr>
            <p:spPr>
              <a:xfrm>
                <a:off x="4572000" y="1618255"/>
                <a:ext cx="4306979" cy="423494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42900" indent="-342900" algn="just">
                  <a:spcBef>
                    <a:spcPts val="2400"/>
                  </a:spcBef>
                  <a:buFont typeface="Wingdings" panose="05000000000000000000" pitchFamily="2" charset="2"/>
                  <a:buChar char="ü"/>
                </a:pPr>
                <a:r>
                  <a:rPr lang="pt-BR" sz="1600" dirty="0"/>
                  <a:t>Tutores devem participar da Aula Inaugural – oriento que não devem se apresentar por área de conhecimento/disciplina que conduzirá na unidade e sim por sua imersão no EAD e atividades da tutoria on-line;</a:t>
                </a:r>
              </a:p>
              <a:p>
                <a:pPr marL="342900" indent="-342900" algn="just">
                  <a:spcBef>
                    <a:spcPts val="2400"/>
                  </a:spcBef>
                  <a:buFont typeface="Wingdings" panose="05000000000000000000" pitchFamily="2" charset="2"/>
                  <a:buChar char="ü"/>
                </a:pPr>
                <a:r>
                  <a:rPr lang="pt-BR" sz="1600" dirty="0"/>
                  <a:t>Verificar com a coordenação acadêmica apresentação como se propõe o estudo no AVA e o papel do discente, assim como abordar o processo de avaliação das disciplinas on-line – usar o FAQ no blog (dol.sereduc.com)</a:t>
                </a:r>
              </a:p>
              <a:p>
                <a:pPr marL="342900" indent="-342900" algn="just">
                  <a:spcBef>
                    <a:spcPts val="2400"/>
                  </a:spcBef>
                  <a:buFont typeface="Wingdings" panose="05000000000000000000" pitchFamily="2" charset="2"/>
                  <a:buChar char="ü"/>
                </a:pPr>
                <a:r>
                  <a:rPr lang="pt-BR" sz="1600" dirty="0"/>
                  <a:t>Período de visitas às turmas pelos Tutores presenciais com Apresentação e Socialização da Plataforma E-</a:t>
                </a:r>
                <a:r>
                  <a:rPr lang="pt-BR" sz="1600" dirty="0" err="1"/>
                  <a:t>learning</a:t>
                </a:r>
                <a:r>
                  <a:rPr lang="pt-BR" sz="1600" dirty="0"/>
                  <a:t>  - atenção aos 1º e 2º períodos;</a:t>
                </a:r>
              </a:p>
              <a:p>
                <a:pPr marL="342900" indent="-342900" algn="just">
                  <a:spcBef>
                    <a:spcPts val="2400"/>
                  </a:spcBef>
                  <a:buFont typeface="Wingdings" panose="05000000000000000000" pitchFamily="2" charset="2"/>
                  <a:buChar char="ü"/>
                </a:pPr>
                <a:r>
                  <a:rPr lang="pt-BR" sz="1600" dirty="0"/>
                  <a:t>Divulgar calendário de atendimento na unidade da tutoria, isto é, Plantão de Socialização no Ambiente Virtual ao discente, de acordo com o nº de tutores da unidade;</a:t>
                </a:r>
                <a:endParaRPr lang="pt-BR" sz="1200" dirty="0">
                  <a:latin typeface="+mj-lt"/>
                </a:endParaRPr>
              </a:p>
            </p:txBody>
          </p:sp>
        </p:grpSp>
        <p:cxnSp>
          <p:nvCxnSpPr>
            <p:cNvPr id="6" name="Conector reto 5"/>
            <p:cNvCxnSpPr/>
            <p:nvPr/>
          </p:nvCxnSpPr>
          <p:spPr>
            <a:xfrm>
              <a:off x="4572000" y="1268760"/>
              <a:ext cx="0" cy="4536504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9" name="CaixaDeTexto 18"/>
          <p:cNvSpPr txBox="1"/>
          <p:nvPr/>
        </p:nvSpPr>
        <p:spPr>
          <a:xfrm>
            <a:off x="371043" y="2202682"/>
            <a:ext cx="5486025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pt-BR" sz="1600" dirty="0"/>
              <a:t>Realizar Aula Inaugural das disciplinas On-line e a  Exibição do Vídeo da Profa. Simone Bergamo, Apresentação do Portal do Aluno e do Ambiente Virtual de Aprendizagem </a:t>
            </a:r>
            <a:r>
              <a:rPr lang="pt-BR" sz="1600" dirty="0" err="1"/>
              <a:t>Blackboard</a:t>
            </a:r>
            <a:r>
              <a:rPr lang="pt-BR" sz="1600" dirty="0"/>
              <a:t> (AVA) e dos Tutores em todas unidades – Auditórios ou Laboratório de Informática, sugestão de tema abaixo, embora a unidade poderá programar outros temas sobre Educação e EAD: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endParaRPr lang="pt-BR" sz="1600" dirty="0"/>
          </a:p>
          <a:p>
            <a:pPr algn="ctr"/>
            <a:r>
              <a:rPr lang="pt-BR" sz="1600" b="1" dirty="0"/>
              <a:t>“ Como a Tecnologia está modificando a formação educacional  profissional” – mesa redonda, bate papo entre um professor, coordenador, diretor e um empregador da cidade.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pt-BR" sz="1600" b="1" dirty="0"/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pt-BR" sz="1600" dirty="0"/>
              <a:t>Divulgar no evento o DIA DOL (16 DE OUTUBRO): 01 Kg de alimento e 10 horas de atividades complementares) – Sugestão de Tema:  O </a:t>
            </a:r>
            <a:r>
              <a:rPr lang="pt-BR" sz="1600" dirty="0">
                <a:solidFill>
                  <a:schemeClr val="dk1"/>
                </a:solidFill>
              </a:rPr>
              <a:t>Plágio Acadêmico: intepretações e suas implicações no contexto da legislação brasileira. </a:t>
            </a:r>
            <a:endParaRPr lang="pt-BR" sz="1400" b="1" dirty="0">
              <a:solidFill>
                <a:prstClr val="black"/>
              </a:solidFill>
              <a:latin typeface="+mj-lt"/>
            </a:endParaRPr>
          </a:p>
        </p:txBody>
      </p:sp>
      <p:sp>
        <p:nvSpPr>
          <p:cNvPr id="11" name="AutoShape 10" descr="Resultado de imagem para SER EDUCAcional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2" name="AutoShape 12" descr="Resultado de imagem para SER EDUCAcional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1042" name="Picture 18" descr="Resultado de imagem para SER EDUCAciona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3503" y="-9738"/>
            <a:ext cx="3352707" cy="16596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687848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2126</TotalTime>
  <Words>288</Words>
  <Application>Microsoft Office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Tema do Office</vt:lpstr>
      <vt:lpstr>Semana de Integração Disciplinas On-line (DOL) – 28 de Agosto a 08 de Setembro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Antonio dos Santos Neto</dc:creator>
  <cp:lastModifiedBy>Alcimar de Lima Marques Filho</cp:lastModifiedBy>
  <cp:revision>58</cp:revision>
  <dcterms:created xsi:type="dcterms:W3CDTF">2016-11-15T11:46:27Z</dcterms:created>
  <dcterms:modified xsi:type="dcterms:W3CDTF">2017-08-24T20:24:17Z</dcterms:modified>
</cp:coreProperties>
</file>