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7" autoAdjust="0"/>
    <p:restoredTop sz="94660"/>
  </p:normalViewPr>
  <p:slideViewPr>
    <p:cSldViewPr snapToGrid="0">
      <p:cViewPr>
        <p:scale>
          <a:sx n="81" d="100"/>
          <a:sy n="81" d="100"/>
        </p:scale>
        <p:origin x="-1590" y="13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2397-8EE9-47BD-96A7-A10C62C207C4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8C821-4F53-4548-823E-8E564A628F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80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C821-4F53-4548-823E-8E564A628FA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8137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C821-4F53-4548-823E-8E564A628FA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694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C821-4F53-4548-823E-8E564A628FA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781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0384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814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6177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56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542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824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983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5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6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361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01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116F-6D52-4A42-A2A6-2399AF01CAE7}" type="datetimeFigureOut">
              <a:rPr lang="pt-BR" smtClean="0"/>
              <a:pPr/>
              <a:t>21/06/2019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B101-2E70-4DA8-956D-F3F2FD97D9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272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4B7DD437-3FAB-4F88-9156-0116AB7BC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7020706"/>
              </p:ext>
            </p:extLst>
          </p:nvPr>
        </p:nvGraphicFramePr>
        <p:xfrm>
          <a:off x="0" y="4"/>
          <a:ext cx="6857999" cy="11344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338">
                  <a:extLst>
                    <a:ext uri="{9D8B030D-6E8A-4147-A177-3AD203B41FA5}">
                      <a16:colId xmlns="" xmlns:a16="http://schemas.microsoft.com/office/drawing/2014/main" val="1810512639"/>
                    </a:ext>
                  </a:extLst>
                </a:gridCol>
                <a:gridCol w="1206661">
                  <a:extLst>
                    <a:ext uri="{9D8B030D-6E8A-4147-A177-3AD203B41FA5}">
                      <a16:colId xmlns="" xmlns:a16="http://schemas.microsoft.com/office/drawing/2014/main" val="102379324"/>
                    </a:ext>
                  </a:extLst>
                </a:gridCol>
              </a:tblGrid>
              <a:tr h="6412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RESULTADO </a:t>
                      </a:r>
                      <a:r>
                        <a:rPr lang="pt-BR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19.1</a:t>
                      </a:r>
                      <a:endParaRPr lang="pt-BR" sz="180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AVALIAÇÃO INSTITUCIONAL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7824167"/>
                  </a:ext>
                </a:extLst>
              </a:tr>
              <a:tr h="2031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NOTA GERAL DA UNIDADE –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3,58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0374343"/>
                  </a:ext>
                </a:extLst>
              </a:tr>
              <a:tr h="3420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QUESTIONÁRIO </a:t>
                      </a:r>
                      <a:r>
                        <a:rPr lang="pt-BR" sz="11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11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</a:t>
                      </a:r>
                      <a:r>
                        <a:rPr lang="pt-BR" sz="11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1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ELÉTRICA</a:t>
                      </a:r>
                      <a:r>
                        <a:rPr lang="pt-BR" sz="11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t-BR" sz="11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NOTA  </a:t>
                      </a:r>
                      <a:r>
                        <a:rPr lang="pt-BR" sz="11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2,88 </a:t>
                      </a:r>
                      <a:r>
                        <a:rPr lang="pt-BR" sz="11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ADESÃO </a:t>
                      </a:r>
                      <a:r>
                        <a:rPr lang="pt-BR" sz="11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t-BR" sz="11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57,17%</a:t>
                      </a:r>
                      <a:r>
                        <a:rPr lang="pt-BR" sz="11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0080674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 suas necessidades profissionais foram atendidas através do conhecimento adquirido ao decorrer curso?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0506813"/>
                  </a:ext>
                </a:extLst>
              </a:tr>
              <a:tr h="270825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Qual o seu grau de satisfação com o curso?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971868"/>
                  </a:ext>
                </a:extLst>
              </a:tr>
              <a:tr h="727842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Você está satisfeito com os métodos de avaliação do conhecimento realizadas na instituição (Ex.: Av.1, Av.2, 2ª chamada, prova final etc.)?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210127"/>
                  </a:ext>
                </a:extLst>
              </a:tr>
              <a:tr h="727842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Foram oferecidas oportunidades para o estudante participar de Projetos de Iniciação Científica e de atividades que estimulam a investigação acadêmica?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2815023"/>
                  </a:ext>
                </a:extLst>
              </a:tr>
              <a:tr h="727842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as ações de responsabilidade e inclusão social da instituição na comunidade. (Ex.: Trote Legal, Faculdade na Comunidade, Cursos Capacita </a:t>
                      </a:r>
                      <a:r>
                        <a:rPr lang="pt-BR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29721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 serviço da ouvidoria da instituição para os alunos?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5324590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preferência do mercado de trabalho na contratação de alunos da instituição?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3641251"/>
                  </a:ext>
                </a:extLst>
              </a:tr>
              <a:tr h="727842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  os seus professores de forma global, considerando aspectos relacionados à qualidade do desempenho da função e disponibilidade para atendimentos?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6456434"/>
                  </a:ext>
                </a:extLst>
              </a:tr>
              <a:tr h="727842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os funcionários da biblioteca de forma global, considerando aspectos relacionados à qualidade do desempenho da função e disponibilidade para atendimentos?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4389811"/>
                  </a:ext>
                </a:extLst>
              </a:tr>
              <a:tr h="484522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atuação do seu Coordenador de Curso?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8783713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participação dos líderes de turma nas decisões, solicitações, reclamações da turma?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6557313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infraestrutura das salas de aula da instituição/polo?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6425367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infraestrutura das áreas de convivência da instituição/polo?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3089207"/>
                  </a:ext>
                </a:extLst>
              </a:tr>
              <a:tr h="270825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 programa da avaliação institucional?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0221785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divulgação dos resultados das Avaliações Institucionais?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7194349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as atividades desenvolvidas pelo Núcleo de Trabalhabilidade, Emprego e Carreira?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8798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as ofertas dos cursos de pós-graduação de acordo com a sua necessidade?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4708027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 atendimento pedagógico prestado pelo NAE - Núcleo de Atendimento ao Educando?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253219"/>
                  </a:ext>
                </a:extLst>
              </a:tr>
              <a:tr h="499333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os investimentos da IES em melhorias das instalações físicas?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8588429"/>
                  </a:ext>
                </a:extLst>
              </a:tr>
            </a:tbl>
          </a:graphicData>
        </a:graphic>
      </p:graphicFrame>
      <p:pic>
        <p:nvPicPr>
          <p:cNvPr id="7" name="Imagem 6" descr="Resultado de imagem para LOGO UNINASSAU">
            <a:extLst>
              <a:ext uri="{FF2B5EF4-FFF2-40B4-BE49-F238E27FC236}">
                <a16:creationId xmlns="" xmlns:a16="http://schemas.microsoft.com/office/drawing/2014/main" id="{335EA70D-F536-4B7F-AC87-22F9BC7647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45" r="30529"/>
          <a:stretch/>
        </p:blipFill>
        <p:spPr bwMode="auto">
          <a:xfrm>
            <a:off x="3094123" y="11340601"/>
            <a:ext cx="854888" cy="8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1A4D43FE-1EC5-4A35-A65B-1D2C525A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011" y="4"/>
            <a:ext cx="997838" cy="63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7AA9C4AF-B275-498C-B113-5D62901442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6543" y="65318"/>
            <a:ext cx="1330729" cy="5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82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4B7DD437-3FAB-4F88-9156-0116AB7BC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57998"/>
              </p:ext>
            </p:extLst>
          </p:nvPr>
        </p:nvGraphicFramePr>
        <p:xfrm>
          <a:off x="0" y="0"/>
          <a:ext cx="6858000" cy="10866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341">
                  <a:extLst>
                    <a:ext uri="{9D8B030D-6E8A-4147-A177-3AD203B41FA5}">
                      <a16:colId xmlns="" xmlns:a16="http://schemas.microsoft.com/office/drawing/2014/main" val="1810512639"/>
                    </a:ext>
                  </a:extLst>
                </a:gridCol>
                <a:gridCol w="1206659">
                  <a:extLst>
                    <a:ext uri="{9D8B030D-6E8A-4147-A177-3AD203B41FA5}">
                      <a16:colId xmlns="" xmlns:a16="http://schemas.microsoft.com/office/drawing/2014/main" val="102379324"/>
                    </a:ext>
                  </a:extLst>
                </a:gridCol>
              </a:tblGrid>
              <a:tr h="6554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RESULTADO </a:t>
                      </a:r>
                      <a:r>
                        <a:rPr lang="pt-BR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19.1</a:t>
                      </a:r>
                      <a:endParaRPr lang="pt-BR" sz="180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AVALIAÇÃO INSTITUCIONAL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7824167"/>
                  </a:ext>
                </a:extLst>
              </a:tr>
              <a:tr h="2655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NOTA GERAL DA UNIDADE –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3,58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0374343"/>
                  </a:ext>
                </a:extLst>
              </a:tr>
              <a:tr h="1887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QUESTIONÁRIO </a:t>
                      </a:r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</a:t>
                      </a:r>
                      <a:r>
                        <a:rPr lang="pt-BR" sz="12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ELÉTRICA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[ NOTA  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2,88 </a:t>
                      </a:r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ADESÃO </a:t>
                      </a:r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57,17%</a:t>
                      </a:r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0080674"/>
                  </a:ext>
                </a:extLst>
              </a:tr>
              <a:tr h="676236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os funcionários do atendimento CRA de forma global, considerando aspectos relacionados à qualidade do desempenho da função e disponibilidade para atendimentos?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0506813"/>
                  </a:ext>
                </a:extLst>
              </a:tr>
              <a:tr h="676236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  os funcionários dos laboratórios de forma global, considerando aspectos relacionados à qualidade do desempenho da função e disponibilidade para atendimentos?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971868"/>
                  </a:ext>
                </a:extLst>
              </a:tr>
              <a:tr h="593561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 funcionamento do canal de comunicação existente entre a Instituição e os seus alunos, através o Portal Acadêmico?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210127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as ações realizadas pós resultados da avaliação institucional?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2815023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 funcionamento dos canais de comunicação existentes entre a Instituição e a sociedade?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29721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atuação do Diretor(a) / Reitor(a) da instituição no tocante a gestão administrativa da IES?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3846425"/>
                  </a:ext>
                </a:extLst>
              </a:tr>
              <a:tr h="365799">
                <a:tc>
                  <a:txBody>
                    <a:bodyPr/>
                    <a:lstStyle/>
                    <a:p>
                      <a:pPr algn="just"/>
                      <a:r>
                        <a:rPr lang="pt-BR" sz="12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13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</a:t>
                      </a:r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você avalia a infraestrutura de acessibilidade na Instituição/polo?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5324590"/>
                  </a:ext>
                </a:extLst>
              </a:tr>
              <a:tr h="251623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organização e limpeza da instituição/polo?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3641251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 funcionamento do canal de comunicação CRA, no Portal Acadêmico, entre a Instituição e os seus alunos?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6456434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infraestrutura dos laboratórios de informática da instituição/polo?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4389811"/>
                  </a:ext>
                </a:extLst>
              </a:tr>
              <a:tr h="593561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infraestrutura dos laboratórios de aulas práticas da instituição/polo?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8783713"/>
                  </a:ext>
                </a:extLst>
              </a:tr>
              <a:tr h="593561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Qual o seu grau de satisfação com a metodologia de avaliação das atividades online propostas nas disciplinas?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6557313"/>
                  </a:ext>
                </a:extLst>
              </a:tr>
              <a:tr h="593561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Avalie o suporte disponibilizado ao aluno EAD ou com disciplina on-line (DOL), através do ambiente virtual de aprendizagem (AVA).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6425367"/>
                  </a:ext>
                </a:extLst>
              </a:tr>
              <a:tr h="676236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Avalie a navegabilidade, usabilidade e layout do ambiente virtual de aprendizagem (AVA), para aos aluno EAD ou com disciplina on-line (DOL).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3089207"/>
                  </a:ext>
                </a:extLst>
              </a:tr>
              <a:tr h="251623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Avalie os materiais de aprendizado utilizados nas aulas.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0221785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oferta de oportunidades de participação em atividades de responsabilidade social?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7194349"/>
                  </a:ext>
                </a:extLst>
              </a:tr>
              <a:tr h="365799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Avalie a probabilidade de você indicar a IES para outros estudantes.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8798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qualificação dos seus tutores? (Destinada ao aluno EAD ou com disciplina on-line (DOL))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4708027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algn="just"/>
                      <a:r>
                        <a:rPr lang="pt-B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qualificação dos assistentes de suporte no ambiente virtual? (Destinada ao aluno EAD ou com disciplina on-line (DOL))</a:t>
                      </a:r>
                      <a:endParaRPr lang="pt-B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253219"/>
                  </a:ext>
                </a:extLst>
              </a:tr>
              <a:tr h="229999">
                <a:tc>
                  <a:txBody>
                    <a:bodyPr/>
                    <a:lstStyle/>
                    <a:p>
                      <a:endParaRPr lang="pt-BR" sz="120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9826039"/>
                  </a:ext>
                </a:extLst>
              </a:tr>
            </a:tbl>
          </a:graphicData>
        </a:graphic>
      </p:graphicFrame>
      <p:pic>
        <p:nvPicPr>
          <p:cNvPr id="7" name="Imagem 6" descr="Resultado de imagem para LOGO UNINASSAU">
            <a:extLst>
              <a:ext uri="{FF2B5EF4-FFF2-40B4-BE49-F238E27FC236}">
                <a16:creationId xmlns="" xmlns:a16="http://schemas.microsoft.com/office/drawing/2014/main" id="{335EA70D-F536-4B7F-AC87-22F9BC7647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45" r="30529"/>
          <a:stretch/>
        </p:blipFill>
        <p:spPr bwMode="auto">
          <a:xfrm>
            <a:off x="3001556" y="11073444"/>
            <a:ext cx="854888" cy="8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1A4D43FE-1EC5-4A35-A65B-1D2C525A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6443" y="30739"/>
            <a:ext cx="997838" cy="58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7AA9C4AF-B275-498C-B113-5D62901442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0776" y="30739"/>
            <a:ext cx="1330729" cy="5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29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4B7DD437-3FAB-4F88-9156-0116AB7BC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4494376"/>
              </p:ext>
            </p:extLst>
          </p:nvPr>
        </p:nvGraphicFramePr>
        <p:xfrm>
          <a:off x="0" y="-27709"/>
          <a:ext cx="6858000" cy="7133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5884">
                  <a:extLst>
                    <a:ext uri="{9D8B030D-6E8A-4147-A177-3AD203B41FA5}">
                      <a16:colId xmlns="" xmlns:a16="http://schemas.microsoft.com/office/drawing/2014/main" val="1810512639"/>
                    </a:ext>
                  </a:extLst>
                </a:gridCol>
                <a:gridCol w="1232116">
                  <a:extLst>
                    <a:ext uri="{9D8B030D-6E8A-4147-A177-3AD203B41FA5}">
                      <a16:colId xmlns="" xmlns:a16="http://schemas.microsoft.com/office/drawing/2014/main" val="102379324"/>
                    </a:ext>
                  </a:extLst>
                </a:gridCol>
              </a:tblGrid>
              <a:tr h="91212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RESULTADO </a:t>
                      </a:r>
                      <a:r>
                        <a:rPr lang="pt-BR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19.1</a:t>
                      </a:r>
                      <a:endParaRPr lang="pt-BR" sz="180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AVALIAÇÃO INSTITUCIONAL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7824167"/>
                  </a:ext>
                </a:extLst>
              </a:tr>
              <a:tr h="1108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NOTA GERAL DA UNIDADE –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3,58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0374343"/>
                  </a:ext>
                </a:extLst>
              </a:tr>
              <a:tr h="217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QUESTIONÁRIO </a:t>
                      </a:r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</a:t>
                      </a:r>
                      <a:r>
                        <a:rPr lang="pt-BR" sz="12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ELÉTRICA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[ NOTA  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2,88 </a:t>
                      </a:r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ADESÃO </a:t>
                      </a:r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57,17%</a:t>
                      </a:r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0080674"/>
                  </a:ext>
                </a:extLst>
              </a:tr>
              <a:tr h="730246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atuação do Diretor(a) /  Coordenador(a) Acadêmico da instituição no tocante a gestão acadêmica propriamente dita?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0506813"/>
                  </a:ext>
                </a:extLst>
              </a:tr>
              <a:tr h="442570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infraestrutura das clinicas e núcleo de práticas jurídicas (NPJ) da instituição?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971868"/>
                  </a:ext>
                </a:extLst>
              </a:tr>
              <a:tr h="779565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divulgação dos resultados por parte da instituição referentes aos conceitos dos cursos e da instituição, realizados pelo ministério da educação (MEC)?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210127"/>
                  </a:ext>
                </a:extLst>
              </a:tr>
              <a:tr h="779565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divulgação dos resultados por parte da instituição referentes aos conceitos ENADE dos cursos, realizados pelo ministério da educação (MEC)?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2815023"/>
                  </a:ext>
                </a:extLst>
              </a:tr>
              <a:tr h="779565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as atividades desenvolvidas no estágio supervisionado (estágio curricular) se for seu caso?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29721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os investimentos da IES em tecnologias e equipamentos?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5324590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os investimentos da IES nos docentes (contratação de docentes qualificados)?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4708027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biblioteca virtual (Pearson) disponível no portal acadêmico para todos os alunos?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253219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just"/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Como você avalia a Base de Periódicos Acadêmicos (</a:t>
                      </a:r>
                      <a:r>
                        <a:rPr lang="pt-BR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File) disponível para todos os alunos?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8588429"/>
                  </a:ext>
                </a:extLst>
              </a:tr>
            </a:tbl>
          </a:graphicData>
        </a:graphic>
      </p:graphicFrame>
      <p:pic>
        <p:nvPicPr>
          <p:cNvPr id="7" name="Imagem 6" descr="Resultado de imagem para LOGO UNINASSAU">
            <a:extLst>
              <a:ext uri="{FF2B5EF4-FFF2-40B4-BE49-F238E27FC236}">
                <a16:creationId xmlns="" xmlns:a16="http://schemas.microsoft.com/office/drawing/2014/main" id="{335EA70D-F536-4B7F-AC87-22F9BC7647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45" r="30529"/>
          <a:stretch/>
        </p:blipFill>
        <p:spPr bwMode="auto">
          <a:xfrm>
            <a:off x="3149386" y="11216615"/>
            <a:ext cx="854888" cy="8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1A4D43FE-1EC5-4A35-A65B-1D2C525A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4274" y="103509"/>
            <a:ext cx="997838" cy="62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7AA9C4AF-B275-498C-B113-5D62901442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0736" y="164298"/>
            <a:ext cx="1330729" cy="5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58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892</TotalTime>
  <Words>897</Words>
  <Application>Microsoft Office PowerPoint</Application>
  <PresentationFormat>Personalizar</PresentationFormat>
  <Paragraphs>115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Jonathas do Carmo Rodrigues</dc:creator>
  <cp:lastModifiedBy>030102411</cp:lastModifiedBy>
  <cp:revision>45</cp:revision>
  <cp:lastPrinted>2018-09-14T14:20:34Z</cp:lastPrinted>
  <dcterms:created xsi:type="dcterms:W3CDTF">2018-08-27T19:54:59Z</dcterms:created>
  <dcterms:modified xsi:type="dcterms:W3CDTF">2019-06-21T12:42:28Z</dcterms:modified>
</cp:coreProperties>
</file>